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Mukt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7DA888-C19A-40B3-AD50-DA44C7FC901B}">
  <a:tblStyle styleId="{BD7DA888-C19A-40B3-AD50-DA44C7FC90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Mukta-bold.fntdata"/><Relationship Id="rId14" Type="http://schemas.openxmlformats.org/officeDocument/2006/relationships/slide" Target="slides/slide7.xml"/><Relationship Id="rId36" Type="http://schemas.openxmlformats.org/officeDocument/2006/relationships/font" Target="fonts/Mukt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b.utexas.edu/land-acknowledgement-statemen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d013c41af_0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ad013c41af_0_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2ad013c41af_0_3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d013c41af_0_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2ad013c41af_0_5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ad013c41af_0_5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d013c41af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2ad013c41af_0_5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ad013c41af_0_5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d013c41af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2ad013c41af_0_6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2ad013c41af_0_6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ad013c41af_0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2ad013c41af_0_3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2ad013c41af_0_3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ad013c41af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2ad013c41af_0_3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Mac comes preinstalled with Python</a:t>
            </a:r>
            <a:endParaRPr/>
          </a:p>
        </p:txBody>
      </p:sp>
      <p:sp>
        <p:nvSpPr>
          <p:cNvPr id="248" name="Google Shape;248;g2ad013c41af_0_3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d013c41af_0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2ad013c41af_0_3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ad013c41af_0_3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d013c41af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ad013c41af_0_3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ad013c41af_0_3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4e51cbcb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a4e51cbcb1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a4e51cbcb1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d013c41af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2ad013c41af_0_4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ad013c41af_0_4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d013c41af_0_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2ad013c41af_0_4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ad013c41af_0_4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37ee3b25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3237ee3b25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3237ee3b25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80185f80e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280185f80ea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80185f80ea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d013c41af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2ad013c41af_0_4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ad013c41af_0_4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d013c41af_0_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2ad013c41af_0_4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2ad013c41af_0_4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ad013c41af_0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2ad013c41af_0_4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2ad013c41af_0_4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80185f80ea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280185f80ea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80185f80ea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23bcd848b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323bcd848bb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323bcd848bb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44e3c2bfc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244e3c2bf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[]Link to the full UTL land acknowledgement- </a:t>
            </a:r>
            <a:r>
              <a:rPr lang="en" u="sng">
                <a:solidFill>
                  <a:schemeClr val="hlink"/>
                </a:solidFill>
                <a:hlinkClick r:id="rId2"/>
              </a:rPr>
              <a:t>https://www.lib.utexas.edu/land-acknowledgement-statement</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 following Zoom features are perhaps familiar to many people by now, however we would like to spotlight some of the zoom features we’re suggesting you may use today. The image shown is a representation of what your zoom screen most likely displays on your device.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Hover your mouse over the bottom of your Zoom window to see the icons.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First note the person icon, highlighted in a red box. Click and open the “Participants” window. If you click next on “More” you should see the option to rename your profile to your preferred name. This can also be done by going to your profile picture in the zoom gallery and clicking on the three ellipses “...” - you can update your profile picture here as well.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2nd, use the chat icon, highlighted in a blue box on this image, to open your chat window. Reminder to type the words “QUESTION” or “HELP” with your comments. Our helpers and hosts will be monitoring the chat.  Please type a greeting to test your chat.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Finally, our instructors may be using Zoom reactions during their lesson. This image shows the reactions icon, a smiley face, highlighted in a green box. Click on your reactions icon below our slide, and it should open options like shown in the larger green box. Wave, thumbs up, a green circle with a white check mark for “yes” and a red circle with a white x for “no.”.</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We have enabled live captions on Zoom. So long as I remember to turn them on, you should see them, and if they distract you or you need them to look different, you can adjust the display settings individually to your preferences.</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Before I move into the last section of pre-workshop logistics and housekeeping items, are there any questions about what we’ve just gone over?</a:t>
            </a:r>
            <a:br>
              <a:rPr b="1" lang="en">
                <a:solidFill>
                  <a:schemeClr val="dk1"/>
                </a:solidFill>
              </a:rPr>
            </a:b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100"/>
              <a:buNone/>
            </a:pPr>
            <a:r>
              <a:rPr lang="en" sz="1400">
                <a:solidFill>
                  <a:schemeClr val="dk1"/>
                </a:solidFill>
                <a:highlight>
                  <a:srgbClr val="FFFFFF"/>
                </a:highlight>
              </a:rPr>
              <a:t>Please ask the instructors to introduce themselves. </a:t>
            </a:r>
            <a:endParaRPr sz="1400">
              <a:solidFill>
                <a:schemeClr val="dk1"/>
              </a:solidFill>
              <a:highlight>
                <a:srgbClr val="FFFFFF"/>
              </a:highlight>
            </a:endParaRPr>
          </a:p>
          <a:p>
            <a:pPr indent="0" lvl="0" marL="0" rtl="0" algn="l">
              <a:lnSpc>
                <a:spcPct val="115000"/>
              </a:lnSpc>
              <a:spcBef>
                <a:spcPts val="600"/>
              </a:spcBef>
              <a:spcAft>
                <a:spcPts val="0"/>
              </a:spcAft>
              <a:buSzPts val="1100"/>
              <a:buNone/>
            </a:pPr>
            <a:r>
              <a:rPr lang="en" sz="1400">
                <a:solidFill>
                  <a:schemeClr val="dk1"/>
                </a:solidFill>
                <a:highlight>
                  <a:srgbClr val="FFFFFF"/>
                </a:highlight>
              </a:rPr>
              <a:t>Perhaps the helpers will indicate they are a helper by putting the word helper next to their name in the participants?</a:t>
            </a:r>
            <a:endParaRPr sz="1400">
              <a:solidFill>
                <a:schemeClr val="dk1"/>
              </a:solidFill>
              <a:highlight>
                <a:srgbClr val="FFFFFF"/>
              </a:highlight>
            </a:endParaRPr>
          </a:p>
          <a:p>
            <a:pPr indent="0" lvl="0" marL="0" rtl="0" algn="l">
              <a:lnSpc>
                <a:spcPct val="115000"/>
              </a:lnSpc>
              <a:spcBef>
                <a:spcPts val="800"/>
              </a:spcBef>
              <a:spcAft>
                <a:spcPts val="0"/>
              </a:spcAft>
              <a:buSzPts val="1100"/>
              <a:buNone/>
            </a:pPr>
            <a:r>
              <a:t/>
            </a:r>
            <a:endParaRPr sz="1400">
              <a:solidFill>
                <a:schemeClr val="dk1"/>
              </a:solidFill>
              <a:highlight>
                <a:srgbClr val="FFFFFF"/>
              </a:highlight>
            </a:endParaRPr>
          </a:p>
          <a:p>
            <a:pPr indent="0" lvl="0" marL="0" rtl="0" algn="l">
              <a:lnSpc>
                <a:spcPct val="100000"/>
              </a:lnSpc>
              <a:spcBef>
                <a:spcPts val="800"/>
              </a:spcBef>
              <a:spcAft>
                <a:spcPts val="0"/>
              </a:spcAft>
              <a:buSzPts val="1100"/>
              <a:buNone/>
            </a:pPr>
            <a:r>
              <a:rPr lang="en"/>
              <a:t>[[Following introduction, STOP SHARE, Allow Anna to take over PRESENTATION.REMINDER TO START RECORD….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 full Carpentries Code of Conduct can be found at this link. The basic tenets are</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 welcoming and inclusive language</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 respectful of different viewpoints and experiences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Gracefully accept constructive criticism</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Focus on what is best for all of us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Show courtesy and respect towards each other</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Please contact any of us who are facilitators or instructors with any code of conduct concerns, and there is also an incident report form on the Carpentries Code of Conduct page.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d3b16233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d3b16233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d013c41af_0_3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ad013c41af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1 3 1 1">
  <p:cSld name="TITLE_1_2_1_1_3_1_1">
    <p:spTree>
      <p:nvGrpSpPr>
        <p:cNvPr id="55" name="Shape 55"/>
        <p:cNvGrpSpPr/>
        <p:nvPr/>
      </p:nvGrpSpPr>
      <p:grpSpPr>
        <a:xfrm>
          <a:off x="0" y="0"/>
          <a:ext cx="0" cy="0"/>
          <a:chOff x="0" y="0"/>
          <a:chExt cx="0" cy="0"/>
        </a:xfrm>
      </p:grpSpPr>
      <p:sp>
        <p:nvSpPr>
          <p:cNvPr id="56" name="Google Shape;56;p14"/>
          <p:cNvSpPr txBox="1"/>
          <p:nvPr>
            <p:ph type="ctrTitle"/>
          </p:nvPr>
        </p:nvSpPr>
        <p:spPr>
          <a:xfrm>
            <a:off x="0" y="0"/>
            <a:ext cx="6524700" cy="6456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4400"/>
              <a:buNone/>
              <a:defRPr i="0" u="none" cap="none" strike="noStrike"/>
            </a:lvl1pPr>
            <a:lvl2pPr lvl="1" algn="l">
              <a:lnSpc>
                <a:spcPct val="100000"/>
              </a:lnSpc>
              <a:spcBef>
                <a:spcPts val="0"/>
              </a:spcBef>
              <a:spcAft>
                <a:spcPts val="0"/>
              </a:spcAft>
              <a:buClr>
                <a:srgbClr val="FFFFFF"/>
              </a:buClr>
              <a:buSzPts val="1400"/>
              <a:buNone/>
              <a:defRPr sz="1800">
                <a:solidFill>
                  <a:srgbClr val="FFFFFF"/>
                </a:solidFill>
              </a:defRPr>
            </a:lvl2pPr>
            <a:lvl3pPr lvl="2" algn="l">
              <a:lnSpc>
                <a:spcPct val="100000"/>
              </a:lnSpc>
              <a:spcBef>
                <a:spcPts val="0"/>
              </a:spcBef>
              <a:spcAft>
                <a:spcPts val="0"/>
              </a:spcAft>
              <a:buClr>
                <a:srgbClr val="FFFFFF"/>
              </a:buClr>
              <a:buSzPts val="1400"/>
              <a:buNone/>
              <a:defRPr sz="1800">
                <a:solidFill>
                  <a:srgbClr val="FFFFFF"/>
                </a:solidFill>
              </a:defRPr>
            </a:lvl3pPr>
            <a:lvl4pPr lvl="3" algn="l">
              <a:lnSpc>
                <a:spcPct val="100000"/>
              </a:lnSpc>
              <a:spcBef>
                <a:spcPts val="0"/>
              </a:spcBef>
              <a:spcAft>
                <a:spcPts val="0"/>
              </a:spcAft>
              <a:buClr>
                <a:srgbClr val="FFFFFF"/>
              </a:buClr>
              <a:buSzPts val="1400"/>
              <a:buNone/>
              <a:defRPr sz="1800">
                <a:solidFill>
                  <a:srgbClr val="FFFFFF"/>
                </a:solidFill>
              </a:defRPr>
            </a:lvl4pPr>
            <a:lvl5pPr lvl="4" algn="l">
              <a:lnSpc>
                <a:spcPct val="100000"/>
              </a:lnSpc>
              <a:spcBef>
                <a:spcPts val="0"/>
              </a:spcBef>
              <a:spcAft>
                <a:spcPts val="0"/>
              </a:spcAft>
              <a:buClr>
                <a:srgbClr val="FFFFFF"/>
              </a:buClr>
              <a:buSzPts val="1400"/>
              <a:buNone/>
              <a:defRPr sz="1800">
                <a:solidFill>
                  <a:srgbClr val="FFFFFF"/>
                </a:solidFill>
              </a:defRPr>
            </a:lvl5pPr>
            <a:lvl6pPr lvl="5" algn="l">
              <a:lnSpc>
                <a:spcPct val="100000"/>
              </a:lnSpc>
              <a:spcBef>
                <a:spcPts val="0"/>
              </a:spcBef>
              <a:spcAft>
                <a:spcPts val="0"/>
              </a:spcAft>
              <a:buClr>
                <a:srgbClr val="FFFFFF"/>
              </a:buClr>
              <a:buSzPts val="1400"/>
              <a:buNone/>
              <a:defRPr sz="1800">
                <a:solidFill>
                  <a:srgbClr val="FFFFFF"/>
                </a:solidFill>
              </a:defRPr>
            </a:lvl6pPr>
            <a:lvl7pPr lvl="6" algn="l">
              <a:lnSpc>
                <a:spcPct val="100000"/>
              </a:lnSpc>
              <a:spcBef>
                <a:spcPts val="0"/>
              </a:spcBef>
              <a:spcAft>
                <a:spcPts val="0"/>
              </a:spcAft>
              <a:buClr>
                <a:srgbClr val="FFFFFF"/>
              </a:buClr>
              <a:buSzPts val="1400"/>
              <a:buNone/>
              <a:defRPr sz="1800">
                <a:solidFill>
                  <a:srgbClr val="FFFFFF"/>
                </a:solidFill>
              </a:defRPr>
            </a:lvl7pPr>
            <a:lvl8pPr lvl="7" algn="l">
              <a:lnSpc>
                <a:spcPct val="100000"/>
              </a:lnSpc>
              <a:spcBef>
                <a:spcPts val="0"/>
              </a:spcBef>
              <a:spcAft>
                <a:spcPts val="0"/>
              </a:spcAft>
              <a:buClr>
                <a:srgbClr val="FFFFFF"/>
              </a:buClr>
              <a:buSzPts val="1400"/>
              <a:buNone/>
              <a:defRPr sz="1800">
                <a:solidFill>
                  <a:srgbClr val="FFFFFF"/>
                </a:solidFill>
              </a:defRPr>
            </a:lvl8pPr>
            <a:lvl9pPr lvl="8" algn="l">
              <a:lnSpc>
                <a:spcPct val="100000"/>
              </a:lnSpc>
              <a:spcBef>
                <a:spcPts val="0"/>
              </a:spcBef>
              <a:spcAft>
                <a:spcPts val="0"/>
              </a:spcAft>
              <a:buClr>
                <a:srgbClr val="FFFFFF"/>
              </a:buClr>
              <a:buSzPts val="1400"/>
              <a:buNone/>
              <a:defRPr sz="1800">
                <a:solidFill>
                  <a:srgbClr val="FFFFFF"/>
                </a:solidFill>
              </a:defRPr>
            </a:lvl9pPr>
          </a:lstStyle>
          <a:p/>
        </p:txBody>
      </p:sp>
      <p:sp>
        <p:nvSpPr>
          <p:cNvPr id="57" name="Google Shape;57;p14"/>
          <p:cNvSpPr txBox="1"/>
          <p:nvPr>
            <p:ph idx="1" type="body"/>
          </p:nvPr>
        </p:nvSpPr>
        <p:spPr>
          <a:xfrm>
            <a:off x="152700" y="541425"/>
            <a:ext cx="8887200" cy="451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14"/>
          <p:cNvSpPr txBox="1"/>
          <p:nvPr>
            <p:ph idx="12" type="sldNum"/>
          </p:nvPr>
        </p:nvSpPr>
        <p:spPr>
          <a:xfrm>
            <a:off x="9" y="4749748"/>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 name="Google Shape;67;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 name="Google Shape;68;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 name="Shape 76"/>
        <p:cNvGrpSpPr/>
        <p:nvPr/>
      </p:nvGrpSpPr>
      <p:grpSpPr>
        <a:xfrm>
          <a:off x="0" y="0"/>
          <a:ext cx="0" cy="0"/>
          <a:chOff x="0" y="0"/>
          <a:chExt cx="0" cy="0"/>
        </a:xfrm>
      </p:grpSpPr>
      <p:sp>
        <p:nvSpPr>
          <p:cNvPr id="77" name="Google Shape;77;p1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18"/>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9" name="Google Shape;79;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1" name="Google Shape;81;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19"/>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19"/>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85" name="Google Shape;85;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 name="Google Shape;87;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8" name="Shape 88"/>
        <p:cNvGrpSpPr/>
        <p:nvPr/>
      </p:nvGrpSpPr>
      <p:grpSpPr>
        <a:xfrm>
          <a:off x="0" y="0"/>
          <a:ext cx="0" cy="0"/>
          <a:chOff x="0" y="0"/>
          <a:chExt cx="0" cy="0"/>
        </a:xfrm>
      </p:grpSpPr>
      <p:sp>
        <p:nvSpPr>
          <p:cNvPr id="89" name="Google Shape;89;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1" name="Google Shape;91;p2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 name="Google Shape;92;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5" name="Shape 95"/>
        <p:cNvGrpSpPr/>
        <p:nvPr/>
      </p:nvGrpSpPr>
      <p:grpSpPr>
        <a:xfrm>
          <a:off x="0" y="0"/>
          <a:ext cx="0" cy="0"/>
          <a:chOff x="0" y="0"/>
          <a:chExt cx="0" cy="0"/>
        </a:xfrm>
      </p:grpSpPr>
      <p:sp>
        <p:nvSpPr>
          <p:cNvPr id="96" name="Google Shape;96;p21"/>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1"/>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8" name="Google Shape;98;p21"/>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 name="Google Shape;99;p21"/>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0" name="Google Shape;100;p21"/>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1" name="Google Shape;101;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1 1 1">
  <p:cSld name="TITLE_1_2_1_1_1_1">
    <p:spTree>
      <p:nvGrpSpPr>
        <p:cNvPr id="13" name="Shape 13"/>
        <p:cNvGrpSpPr/>
        <p:nvPr/>
      </p:nvGrpSpPr>
      <p:grpSpPr>
        <a:xfrm>
          <a:off x="0" y="0"/>
          <a:ext cx="0" cy="0"/>
          <a:chOff x="0" y="0"/>
          <a:chExt cx="0" cy="0"/>
        </a:xfrm>
      </p:grpSpPr>
      <p:sp>
        <p:nvSpPr>
          <p:cNvPr id="14" name="Google Shape;14;p3"/>
          <p:cNvSpPr txBox="1"/>
          <p:nvPr>
            <p:ph idx="1" type="body"/>
          </p:nvPr>
        </p:nvSpPr>
        <p:spPr>
          <a:xfrm>
            <a:off x="146400" y="1025606"/>
            <a:ext cx="8845200" cy="3604200"/>
          </a:xfrm>
          <a:prstGeom prst="rect">
            <a:avLst/>
          </a:prstGeom>
          <a:noFill/>
          <a:ln>
            <a:noFill/>
          </a:ln>
        </p:spPr>
        <p:txBody>
          <a:bodyPr anchorCtr="0" anchor="t" bIns="91425" lIns="91425" spcFirstLastPara="1" rIns="91425" wrap="square" tIns="91425">
            <a:normAutofit/>
          </a:bodyPr>
          <a:lstStyle>
            <a:lvl1pPr indent="-342900" lvl="0" marL="457200" marR="0" algn="l">
              <a:lnSpc>
                <a:spcPct val="100000"/>
              </a:lnSpc>
              <a:spcBef>
                <a:spcPts val="640"/>
              </a:spcBef>
              <a:spcAft>
                <a:spcPts val="0"/>
              </a:spcAft>
              <a:buSzPts val="1800"/>
              <a:buChar char="•"/>
              <a:defRPr i="0" u="none" cap="none" strike="noStrike"/>
            </a:lvl1pPr>
            <a:lvl2pPr indent="-317500" lvl="1" marL="914400" marR="0" algn="l">
              <a:lnSpc>
                <a:spcPct val="100000"/>
              </a:lnSpc>
              <a:spcBef>
                <a:spcPts val="560"/>
              </a:spcBef>
              <a:spcAft>
                <a:spcPts val="0"/>
              </a:spcAft>
              <a:buSzPts val="1400"/>
              <a:buChar char="–"/>
              <a:defRPr i="0" u="none" cap="none" strike="noStrike"/>
            </a:lvl2pPr>
            <a:lvl3pPr indent="-317500" lvl="2" marL="1371600" marR="0" algn="l">
              <a:lnSpc>
                <a:spcPct val="100000"/>
              </a:lnSpc>
              <a:spcBef>
                <a:spcPts val="480"/>
              </a:spcBef>
              <a:spcAft>
                <a:spcPts val="0"/>
              </a:spcAft>
              <a:buSzPts val="1400"/>
              <a:buChar char="•"/>
              <a:defRPr i="0" u="none" cap="none" strike="noStrike"/>
            </a:lvl3pPr>
            <a:lvl4pPr indent="-317500" lvl="3" marL="1828800" marR="0" algn="l">
              <a:lnSpc>
                <a:spcPct val="100000"/>
              </a:lnSpc>
              <a:spcBef>
                <a:spcPts val="400"/>
              </a:spcBef>
              <a:spcAft>
                <a:spcPts val="0"/>
              </a:spcAft>
              <a:buSzPts val="1400"/>
              <a:buChar char="–"/>
              <a:defRPr i="0" u="none" cap="none" strike="noStrike"/>
            </a:lvl4pPr>
            <a:lvl5pPr indent="-317500" lvl="4" marL="2286000" marR="0" algn="l">
              <a:lnSpc>
                <a:spcPct val="100000"/>
              </a:lnSpc>
              <a:spcBef>
                <a:spcPts val="400"/>
              </a:spcBef>
              <a:spcAft>
                <a:spcPts val="0"/>
              </a:spcAft>
              <a:buSzPts val="1400"/>
              <a:buChar char="»"/>
              <a:defRPr i="0" u="none" cap="none" strike="noStrike"/>
            </a:lvl5pPr>
            <a:lvl6pPr indent="-317500" lvl="5" marL="2743200" marR="0" algn="l">
              <a:lnSpc>
                <a:spcPct val="100000"/>
              </a:lnSpc>
              <a:spcBef>
                <a:spcPts val="400"/>
              </a:spcBef>
              <a:spcAft>
                <a:spcPts val="0"/>
              </a:spcAft>
              <a:buSzPts val="1400"/>
              <a:buChar char="•"/>
              <a:defRPr i="0" u="none" cap="none" strike="noStrike"/>
            </a:lvl6pPr>
            <a:lvl7pPr indent="-317500" lvl="6" marL="3200400" marR="0" algn="l">
              <a:lnSpc>
                <a:spcPct val="100000"/>
              </a:lnSpc>
              <a:spcBef>
                <a:spcPts val="400"/>
              </a:spcBef>
              <a:spcAft>
                <a:spcPts val="0"/>
              </a:spcAft>
              <a:buSzPts val="1400"/>
              <a:buChar char="•"/>
              <a:defRPr i="0" u="none" cap="none" strike="noStrike"/>
            </a:lvl7pPr>
            <a:lvl8pPr indent="-317500" lvl="7" marL="3657600" marR="0" algn="l">
              <a:lnSpc>
                <a:spcPct val="100000"/>
              </a:lnSpc>
              <a:spcBef>
                <a:spcPts val="400"/>
              </a:spcBef>
              <a:spcAft>
                <a:spcPts val="0"/>
              </a:spcAft>
              <a:buSzPts val="1400"/>
              <a:buChar char="•"/>
              <a:defRPr i="0" u="none" cap="none" strike="noStrike"/>
            </a:lvl8pPr>
            <a:lvl9pPr indent="-317500" lvl="8" marL="4114800" marR="0" algn="l">
              <a:lnSpc>
                <a:spcPct val="100000"/>
              </a:lnSpc>
              <a:spcBef>
                <a:spcPts val="400"/>
              </a:spcBef>
              <a:spcAft>
                <a:spcPts val="0"/>
              </a:spcAft>
              <a:buSzPts val="1400"/>
              <a:buChar char="•"/>
              <a:defRPr i="0" u="none" cap="none" strike="noStrike"/>
            </a:lvl9pPr>
          </a:lstStyle>
          <a:p/>
        </p:txBody>
      </p:sp>
      <p:sp>
        <p:nvSpPr>
          <p:cNvPr id="15" name="Google Shape;15;p3"/>
          <p:cNvSpPr txBox="1"/>
          <p:nvPr>
            <p:ph type="title"/>
          </p:nvPr>
        </p:nvSpPr>
        <p:spPr>
          <a:xfrm>
            <a:off x="146550" y="19144"/>
            <a:ext cx="8845200" cy="6366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rgbClr val="17365D"/>
              </a:buClr>
              <a:buSzPts val="4400"/>
              <a:buNone/>
              <a:defRPr i="0" sz="4400" u="none" cap="none" strike="noStrike">
                <a:solidFill>
                  <a:srgbClr val="17365D"/>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6" name="Google Shape;16;p3"/>
          <p:cNvSpPr/>
          <p:nvPr/>
        </p:nvSpPr>
        <p:spPr>
          <a:xfrm>
            <a:off x="0" y="655733"/>
            <a:ext cx="9144000" cy="97800"/>
          </a:xfrm>
          <a:prstGeom prst="rect">
            <a:avLst/>
          </a:prstGeom>
          <a:solidFill>
            <a:srgbClr val="17365D"/>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3"/>
          <p:cNvSpPr txBox="1"/>
          <p:nvPr>
            <p:ph idx="12" type="sldNum"/>
          </p:nvPr>
        </p:nvSpPr>
        <p:spPr>
          <a:xfrm>
            <a:off x="9" y="4740476"/>
            <a:ext cx="548700" cy="393600"/>
          </a:xfrm>
          <a:prstGeom prst="rect">
            <a:avLst/>
          </a:prstGeom>
          <a:noFill/>
          <a:ln>
            <a:noFill/>
          </a:ln>
        </p:spPr>
        <p:txBody>
          <a:bodyPr anchorCtr="0" anchor="t" bIns="91425" lIns="91425" spcFirstLastPara="1" rIns="91425" wrap="square" tIns="91425">
            <a:norm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
        <p:nvSpPr>
          <p:cNvPr id="105" name="Google Shape;105;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8" name="Shape 108"/>
        <p:cNvGrpSpPr/>
        <p:nvPr/>
      </p:nvGrpSpPr>
      <p:grpSpPr>
        <a:xfrm>
          <a:off x="0" y="0"/>
          <a:ext cx="0" cy="0"/>
          <a:chOff x="0" y="0"/>
          <a:chExt cx="0" cy="0"/>
        </a:xfrm>
      </p:grpSpPr>
      <p:sp>
        <p:nvSpPr>
          <p:cNvPr id="109" name="Google Shape;109;p23"/>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0" name="Google Shape;110;p23"/>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11" name="Google Shape;111;p23"/>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2" name="Google Shape;112;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5" name="Shape 115"/>
        <p:cNvGrpSpPr/>
        <p:nvPr/>
      </p:nvGrpSpPr>
      <p:grpSpPr>
        <a:xfrm>
          <a:off x="0" y="0"/>
          <a:ext cx="0" cy="0"/>
          <a:chOff x="0" y="0"/>
          <a:chExt cx="0" cy="0"/>
        </a:xfrm>
      </p:grpSpPr>
      <p:sp>
        <p:nvSpPr>
          <p:cNvPr id="116" name="Google Shape;116;p24"/>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7" name="Google Shape;117;p24"/>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8" name="Google Shape;118;p24"/>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9" name="Google Shape;119;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 name="Shape 122"/>
        <p:cNvGrpSpPr/>
        <p:nvPr/>
      </p:nvGrpSpPr>
      <p:grpSpPr>
        <a:xfrm>
          <a:off x="0" y="0"/>
          <a:ext cx="0" cy="0"/>
          <a:chOff x="0" y="0"/>
          <a:chExt cx="0" cy="0"/>
        </a:xfrm>
      </p:grpSpPr>
      <p:sp>
        <p:nvSpPr>
          <p:cNvPr id="123" name="Google Shape;123;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2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 name="Google Shape;125;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8" name="Shape 128"/>
        <p:cNvGrpSpPr/>
        <p:nvPr/>
      </p:nvGrpSpPr>
      <p:grpSpPr>
        <a:xfrm>
          <a:off x="0" y="0"/>
          <a:ext cx="0" cy="0"/>
          <a:chOff x="0" y="0"/>
          <a:chExt cx="0" cy="0"/>
        </a:xfrm>
      </p:grpSpPr>
      <p:sp>
        <p:nvSpPr>
          <p:cNvPr id="129" name="Google Shape;129;p2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2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1" name="Google Shape;131;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6" name="Google Shape;136;p2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37" name="Google Shape;137;p2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5" name="Google Shape;4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4000"/>
          </a:blip>
          <a:stretch>
            <a:fillRect/>
          </a:stretch>
        </a:blip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1" name="Google Shape;61;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2" name="Google Shape;62;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3" name="Google Shape;63;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4" name="Google Shape;6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s://github.blog/news-insights/octoverse/octoverse-2024/" TargetMode="External"/><Relationship Id="rId4" Type="http://schemas.openxmlformats.org/officeDocument/2006/relationships/image" Target="../media/image21.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www.python.org/downloads/" TargetMode="External"/><Relationship Id="rId4" Type="http://schemas.openxmlformats.org/officeDocument/2006/relationships/hyperlink" Target="https://www.anaconda.com/products/distribu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5.png"/><Relationship Id="rId13" Type="http://schemas.openxmlformats.org/officeDocument/2006/relationships/image" Target="../media/image5.png"/><Relationship Id="rId12"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jupyter.org/" TargetMode="External"/><Relationship Id="rId4" Type="http://schemas.openxmlformats.org/officeDocument/2006/relationships/hyperlink" Target="https://code.visualstudio.com/" TargetMode="External"/><Relationship Id="rId9" Type="http://schemas.openxmlformats.org/officeDocument/2006/relationships/image" Target="../media/image18.png"/><Relationship Id="rId5" Type="http://schemas.openxmlformats.org/officeDocument/2006/relationships/hyperlink" Target="https://pulsar-edit.dev/" TargetMode="External"/><Relationship Id="rId6" Type="http://schemas.openxmlformats.org/officeDocument/2006/relationships/hyperlink" Target="https://www.jetbrains.com/pycharm/download/" TargetMode="External"/><Relationship Id="rId7" Type="http://schemas.openxmlformats.org/officeDocument/2006/relationships/hyperlink" Target="https://www.spyder-ide.org/" TargetMode="External"/><Relationship Id="rId8"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hyperlink" Target="https://code.visualstudio.com/" TargetMode="External"/><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hyperlink" Target="https://research.google.com/colaboratory/faq.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lib.utexas.edu/study-spaces-technology/scholars-lab" TargetMode="External"/><Relationship Id="rId4" Type="http://schemas.openxmlformats.org/officeDocument/2006/relationships/hyperlink" Target="https://guides.lib.utexas.edu/data-and-donuts" TargetMode="External"/><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about.fb.com/news/2023/08/code-llama-ai-for-coding/" TargetMode="External"/><Relationship Id="rId4" Type="http://schemas.openxmlformats.org/officeDocument/2006/relationships/hyperlink" Target="https://chat.openai.com/auth/login" TargetMode="External"/><Relationship Id="rId5" Type="http://schemas.openxmlformats.org/officeDocument/2006/relationships/hyperlink" Target="https://copilot.microsoft.com/" TargetMode="External"/><Relationship Id="rId6" Type="http://schemas.openxmlformats.org/officeDocument/2006/relationships/hyperlink" Target="https://copilot.microsoft.com/" TargetMode="External"/><Relationship Id="rId7" Type="http://schemas.openxmlformats.org/officeDocument/2006/relationships/image" Target="../media/image17.png"/></Relationships>
</file>

<file path=ppt/slides/_rels/slide2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hyperlink" Target="https://stackoverflow.com/" TargetMode="External"/><Relationship Id="rId4" Type="http://schemas.openxmlformats.org/officeDocument/2006/relationships/hyperlink" Target="https://datacarpentry.org/python-ecology-lesson/" TargetMode="External"/><Relationship Id="rId9" Type="http://schemas.openxmlformats.org/officeDocument/2006/relationships/hyperlink" Target="https://colab.research.google.com/notebooks/intro.ipynb" TargetMode="External"/><Relationship Id="rId5" Type="http://schemas.openxmlformats.org/officeDocument/2006/relationships/hyperlink" Target="https://docs.python.org/3/library/index.html" TargetMode="External"/><Relationship Id="rId6" Type="http://schemas.openxmlformats.org/officeDocument/2006/relationships/hyperlink" Target="https://docs.python.org/3/tutorial/index.html" TargetMode="External"/><Relationship Id="rId7" Type="http://schemas.openxmlformats.org/officeDocument/2006/relationships/hyperlink" Target="https://www.linkedin.com/learning/topics/python" TargetMode="External"/><Relationship Id="rId8" Type="http://schemas.openxmlformats.org/officeDocument/2006/relationships/hyperlink" Target="https://stat.utexas.edu/training/software-short-cours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hyperlink" Target="https://colab.research.google.com/drive/1v_lNLIjzIZmxgPG_2bgMT-qZB546NgU7#scrollTo=NO_W7wUspkU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www.python.org/downloads/" TargetMode="External"/><Relationship Id="rId4" Type="http://schemas.openxmlformats.org/officeDocument/2006/relationships/hyperlink" Target="https://code.visualstudio.com/download" TargetMode="External"/><Relationship Id="rId5" Type="http://schemas.openxmlformats.org/officeDocument/2006/relationships/hyperlink" Target="https://git-scm.com/downloads" TargetMode="External"/><Relationship Id="rId6" Type="http://schemas.openxmlformats.org/officeDocument/2006/relationships/hyperlink" Target="https://desktop.github.com/downloa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ocs.google.com/document/d/1ekAnmvLMw3o-LbvLlozmF9d301eJ6C4qcE6Tu81wQT0/edit?tab=t.0" TargetMode="External"/><Relationship Id="rId4" Type="http://schemas.openxmlformats.org/officeDocument/2006/relationships/hyperlink" Target="https://bit.ly/ipw-jan2025" TargetMode="External"/><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colab.research.google.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41" name="Shape 141"/>
        <p:cNvGrpSpPr/>
        <p:nvPr/>
      </p:nvGrpSpPr>
      <p:grpSpPr>
        <a:xfrm>
          <a:off x="0" y="0"/>
          <a:ext cx="0" cy="0"/>
          <a:chOff x="0" y="0"/>
          <a:chExt cx="0" cy="0"/>
        </a:xfrm>
      </p:grpSpPr>
      <p:sp>
        <p:nvSpPr>
          <p:cNvPr id="142" name="Google Shape;142;p28"/>
          <p:cNvSpPr/>
          <p:nvPr/>
        </p:nvSpPr>
        <p:spPr>
          <a:xfrm>
            <a:off x="6699600" y="4137650"/>
            <a:ext cx="2306400" cy="72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100" u="none" cap="none" strike="noStrike">
              <a:solidFill>
                <a:srgbClr val="000000"/>
              </a:solidFill>
              <a:latin typeface="Rockwell"/>
              <a:ea typeface="Rockwell"/>
              <a:cs typeface="Rockwell"/>
              <a:sym typeface="Rockwell"/>
            </a:endParaRPr>
          </a:p>
        </p:txBody>
      </p:sp>
      <p:pic>
        <p:nvPicPr>
          <p:cNvPr id="143" name="Google Shape;143;p28"/>
          <p:cNvPicPr preferRelativeResize="0"/>
          <p:nvPr/>
        </p:nvPicPr>
        <p:blipFill>
          <a:blip r:embed="rId3">
            <a:alphaModFix/>
          </a:blip>
          <a:stretch>
            <a:fillRect/>
          </a:stretch>
        </p:blipFill>
        <p:spPr>
          <a:xfrm>
            <a:off x="6761481" y="4164319"/>
            <a:ext cx="717702" cy="682025"/>
          </a:xfrm>
          <a:prstGeom prst="rect">
            <a:avLst/>
          </a:prstGeom>
          <a:noFill/>
          <a:ln>
            <a:noFill/>
          </a:ln>
        </p:spPr>
      </p:pic>
      <p:sp>
        <p:nvSpPr>
          <p:cNvPr id="144" name="Google Shape;144;p28"/>
          <p:cNvSpPr txBox="1"/>
          <p:nvPr>
            <p:ph idx="1" type="subTitle"/>
          </p:nvPr>
        </p:nvSpPr>
        <p:spPr>
          <a:xfrm>
            <a:off x="384250" y="744875"/>
            <a:ext cx="8520600" cy="123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4300">
                <a:solidFill>
                  <a:schemeClr val="lt1"/>
                </a:solidFill>
                <a:latin typeface="Mukta"/>
                <a:ea typeface="Mukta"/>
                <a:cs typeface="Mukta"/>
                <a:sym typeface="Mukta"/>
              </a:rPr>
              <a:t>Immersive Python Workshop</a:t>
            </a:r>
            <a:endParaRPr b="1" sz="4300">
              <a:solidFill>
                <a:schemeClr val="lt1"/>
              </a:solidFill>
              <a:latin typeface="Mukta"/>
              <a:ea typeface="Mukta"/>
              <a:cs typeface="Mukta"/>
              <a:sym typeface="Mukta"/>
            </a:endParaRPr>
          </a:p>
          <a:p>
            <a:pPr indent="0" lvl="0" marL="0" rtl="0" algn="ctr">
              <a:spcBef>
                <a:spcPts val="0"/>
              </a:spcBef>
              <a:spcAft>
                <a:spcPts val="0"/>
              </a:spcAft>
              <a:buClr>
                <a:schemeClr val="dk1"/>
              </a:buClr>
              <a:buSzPts val="2800"/>
              <a:buFont typeface="Arial"/>
              <a:buNone/>
            </a:pPr>
            <a:r>
              <a:rPr b="1" lang="en" sz="2600">
                <a:solidFill>
                  <a:schemeClr val="lt2"/>
                </a:solidFill>
                <a:latin typeface="Mukta"/>
                <a:ea typeface="Mukta"/>
                <a:cs typeface="Mukta"/>
                <a:sym typeface="Mukta"/>
              </a:rPr>
              <a:t>January 9 and 10th</a:t>
            </a:r>
            <a:r>
              <a:rPr b="1" lang="en" sz="2600">
                <a:solidFill>
                  <a:schemeClr val="lt2"/>
                </a:solidFill>
                <a:latin typeface="Mukta"/>
                <a:ea typeface="Mukta"/>
                <a:cs typeface="Mukta"/>
                <a:sym typeface="Mukta"/>
              </a:rPr>
              <a:t>, 2025</a:t>
            </a:r>
            <a:endParaRPr b="1" sz="4300">
              <a:solidFill>
                <a:schemeClr val="lt1"/>
              </a:solidFill>
              <a:latin typeface="Mukta"/>
              <a:ea typeface="Mukta"/>
              <a:cs typeface="Mukta"/>
              <a:sym typeface="Mukta"/>
            </a:endParaRPr>
          </a:p>
        </p:txBody>
      </p:sp>
      <p:sp>
        <p:nvSpPr>
          <p:cNvPr id="145" name="Google Shape;145;p28"/>
          <p:cNvSpPr txBox="1"/>
          <p:nvPr>
            <p:ph idx="1" type="subTitle"/>
          </p:nvPr>
        </p:nvSpPr>
        <p:spPr>
          <a:xfrm>
            <a:off x="2520600" y="4012650"/>
            <a:ext cx="4255200" cy="123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1600">
                <a:solidFill>
                  <a:schemeClr val="lt1"/>
                </a:solidFill>
                <a:latin typeface="Mukta"/>
                <a:ea typeface="Mukta"/>
                <a:cs typeface="Mukta"/>
                <a:sym typeface="Mukta"/>
              </a:rPr>
              <a:t>Presented by the </a:t>
            </a:r>
            <a:endParaRPr b="1" sz="1600">
              <a:solidFill>
                <a:schemeClr val="lt1"/>
              </a:solidFill>
              <a:latin typeface="Mukta"/>
              <a:ea typeface="Mukta"/>
              <a:cs typeface="Mukta"/>
              <a:sym typeface="Mukta"/>
            </a:endParaRPr>
          </a:p>
          <a:p>
            <a:pPr indent="0" lvl="0" marL="0" rtl="0" algn="ctr">
              <a:lnSpc>
                <a:spcPct val="100000"/>
              </a:lnSpc>
              <a:spcBef>
                <a:spcPts val="0"/>
              </a:spcBef>
              <a:spcAft>
                <a:spcPts val="0"/>
              </a:spcAft>
              <a:buSzPts val="2800"/>
              <a:buNone/>
            </a:pPr>
            <a:r>
              <a:rPr b="1" lang="en" sz="1600">
                <a:solidFill>
                  <a:schemeClr val="lt1"/>
                </a:solidFill>
                <a:latin typeface="Mukta"/>
                <a:ea typeface="Mukta"/>
                <a:cs typeface="Mukta"/>
                <a:sym typeface="Mukta"/>
              </a:rPr>
              <a:t>UT Libraries &amp;</a:t>
            </a:r>
            <a:endParaRPr b="1" sz="1600">
              <a:solidFill>
                <a:schemeClr val="lt1"/>
              </a:solidFill>
              <a:latin typeface="Mukta"/>
              <a:ea typeface="Mukta"/>
              <a:cs typeface="Mukta"/>
              <a:sym typeface="Mukta"/>
            </a:endParaRPr>
          </a:p>
          <a:p>
            <a:pPr indent="0" lvl="0" marL="0" rtl="0" algn="ctr">
              <a:lnSpc>
                <a:spcPct val="100000"/>
              </a:lnSpc>
              <a:spcBef>
                <a:spcPts val="0"/>
              </a:spcBef>
              <a:spcAft>
                <a:spcPts val="0"/>
              </a:spcAft>
              <a:buSzPts val="2800"/>
              <a:buNone/>
            </a:pPr>
            <a:r>
              <a:rPr b="1" lang="en" sz="1600">
                <a:solidFill>
                  <a:schemeClr val="lt1"/>
                </a:solidFill>
                <a:latin typeface="Mukta"/>
                <a:ea typeface="Mukta"/>
                <a:cs typeface="Mukta"/>
                <a:sym typeface="Mukta"/>
              </a:rPr>
              <a:t>Open Source Program Office (UT-OSPO)</a:t>
            </a:r>
            <a:endParaRPr b="1" sz="1600">
              <a:solidFill>
                <a:schemeClr val="lt1"/>
              </a:solidFill>
              <a:latin typeface="Mukta"/>
              <a:ea typeface="Mukta"/>
              <a:cs typeface="Mukta"/>
              <a:sym typeface="Mukta"/>
            </a:endParaRPr>
          </a:p>
        </p:txBody>
      </p:sp>
      <p:grpSp>
        <p:nvGrpSpPr>
          <p:cNvPr id="146" name="Google Shape;146;p28"/>
          <p:cNvGrpSpPr/>
          <p:nvPr/>
        </p:nvGrpSpPr>
        <p:grpSpPr>
          <a:xfrm>
            <a:off x="151305" y="4116793"/>
            <a:ext cx="2499120" cy="723814"/>
            <a:chOff x="4618653" y="5730341"/>
            <a:chExt cx="3471000" cy="928800"/>
          </a:xfrm>
        </p:grpSpPr>
        <p:sp>
          <p:nvSpPr>
            <p:cNvPr id="147" name="Google Shape;147;p28"/>
            <p:cNvSpPr/>
            <p:nvPr/>
          </p:nvSpPr>
          <p:spPr>
            <a:xfrm>
              <a:off x="4618653" y="5730341"/>
              <a:ext cx="3471000" cy="928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100" u="none" cap="none" strike="noStrike">
                <a:solidFill>
                  <a:srgbClr val="000000"/>
                </a:solidFill>
                <a:latin typeface="Rockwell"/>
                <a:ea typeface="Rockwell"/>
                <a:cs typeface="Rockwell"/>
                <a:sym typeface="Rockwell"/>
              </a:endParaRPr>
            </a:p>
          </p:txBody>
        </p:sp>
        <p:pic>
          <p:nvPicPr>
            <p:cNvPr id="148" name="Google Shape;148;p28"/>
            <p:cNvPicPr preferRelativeResize="0"/>
            <p:nvPr/>
          </p:nvPicPr>
          <p:blipFill rotWithShape="1">
            <a:blip r:embed="rId4">
              <a:alphaModFix/>
            </a:blip>
            <a:srcRect b="0" l="0" r="0" t="0"/>
            <a:stretch/>
          </p:blipFill>
          <p:spPr>
            <a:xfrm>
              <a:off x="4982989" y="5917562"/>
              <a:ext cx="2910269" cy="610218"/>
            </a:xfrm>
            <a:prstGeom prst="rect">
              <a:avLst/>
            </a:prstGeom>
            <a:noFill/>
            <a:ln>
              <a:noFill/>
            </a:ln>
          </p:spPr>
        </p:pic>
      </p:grpSp>
      <p:sp>
        <p:nvSpPr>
          <p:cNvPr id="149" name="Google Shape;149;p28"/>
          <p:cNvSpPr txBox="1"/>
          <p:nvPr/>
        </p:nvSpPr>
        <p:spPr>
          <a:xfrm>
            <a:off x="7477107" y="4092294"/>
            <a:ext cx="1442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Twentieth Century"/>
                <a:ea typeface="Twentieth Century"/>
                <a:cs typeface="Twentieth Century"/>
                <a:sym typeface="Twentieth Century"/>
              </a:rPr>
              <a:t>UT-OSPO</a:t>
            </a:r>
            <a:endParaRPr b="1" sz="2000">
              <a:latin typeface="Twentieth Century"/>
              <a:ea typeface="Twentieth Century"/>
              <a:cs typeface="Twentieth Century"/>
              <a:sym typeface="Twentieth Century"/>
            </a:endParaRPr>
          </a:p>
          <a:p>
            <a:pPr indent="0" lvl="0" marL="0" rtl="0" algn="ctr">
              <a:spcBef>
                <a:spcPts val="0"/>
              </a:spcBef>
              <a:spcAft>
                <a:spcPts val="0"/>
              </a:spcAft>
              <a:buNone/>
            </a:pPr>
            <a:r>
              <a:rPr lang="en" sz="1000">
                <a:latin typeface="Twentieth Century"/>
                <a:ea typeface="Twentieth Century"/>
                <a:cs typeface="Twentieth Century"/>
                <a:sym typeface="Twentieth Century"/>
              </a:rPr>
              <a:t>UT Austin Open Source Program Office</a:t>
            </a:r>
            <a:endParaRPr sz="1000">
              <a:latin typeface="Twentieth Century"/>
              <a:ea typeface="Twentieth Century"/>
              <a:cs typeface="Twentieth Century"/>
              <a:sym typeface="Twentieth Century"/>
            </a:endParaRPr>
          </a:p>
        </p:txBody>
      </p:sp>
      <p:sp>
        <p:nvSpPr>
          <p:cNvPr id="150" name="Google Shape;150;p28"/>
          <p:cNvSpPr txBox="1"/>
          <p:nvPr/>
        </p:nvSpPr>
        <p:spPr>
          <a:xfrm>
            <a:off x="6805979" y="4817579"/>
            <a:ext cx="2223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FFFFFF"/>
                </a:solidFill>
                <a:latin typeface="Calibri"/>
                <a:ea typeface="Calibri"/>
                <a:cs typeface="Calibri"/>
                <a:sym typeface="Calibri"/>
              </a:rPr>
              <a:t>Sloan grant number: </a:t>
            </a:r>
            <a:r>
              <a:rPr b="1" lang="en" sz="1000">
                <a:solidFill>
                  <a:srgbClr val="FFFFFF"/>
                </a:solidFill>
                <a:latin typeface="Calibri"/>
                <a:ea typeface="Calibri"/>
                <a:cs typeface="Calibri"/>
                <a:sym typeface="Calibri"/>
              </a:rPr>
              <a:t>G-2023-20944</a:t>
            </a:r>
            <a:endParaRPr b="1" sz="1300">
              <a:solidFill>
                <a:srgbClr val="FFFFFF"/>
              </a:solidFill>
            </a:endParaRPr>
          </a:p>
        </p:txBody>
      </p:sp>
      <p:sp>
        <p:nvSpPr>
          <p:cNvPr id="151" name="Google Shape;151;p28"/>
          <p:cNvSpPr txBox="1"/>
          <p:nvPr/>
        </p:nvSpPr>
        <p:spPr>
          <a:xfrm>
            <a:off x="2472000" y="2479000"/>
            <a:ext cx="4352400" cy="75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700">
                <a:solidFill>
                  <a:schemeClr val="lt1"/>
                </a:solidFill>
              </a:rPr>
              <a:t>Day 1 (Virtual)</a:t>
            </a:r>
            <a:endParaRPr b="1" sz="37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idx="1" type="body"/>
          </p:nvPr>
        </p:nvSpPr>
        <p:spPr>
          <a:xfrm>
            <a:off x="252150" y="1007425"/>
            <a:ext cx="8115000" cy="3592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137150">
            <a:noAutofit/>
          </a:bodyPr>
          <a:lstStyle/>
          <a:p>
            <a:pPr indent="-215900" lvl="0" marL="635000" rtl="0" algn="l">
              <a:lnSpc>
                <a:spcPct val="300000"/>
              </a:lnSpc>
              <a:spcBef>
                <a:spcPts val="0"/>
              </a:spcBef>
              <a:spcAft>
                <a:spcPts val="0"/>
              </a:spcAft>
              <a:buClr>
                <a:schemeClr val="dk1"/>
              </a:buClr>
              <a:buSzPts val="1400"/>
              <a:buFont typeface="Twentieth Century"/>
              <a:buChar char="➔"/>
            </a:pPr>
            <a:r>
              <a:rPr lang="en" sz="1500">
                <a:latin typeface="Twentieth Century"/>
                <a:ea typeface="Twentieth Century"/>
                <a:cs typeface="Twentieth Century"/>
                <a:sym typeface="Twentieth Century"/>
              </a:rPr>
              <a:t>Open source, interpreted programming language</a:t>
            </a:r>
            <a:endParaRPr sz="1100"/>
          </a:p>
          <a:p>
            <a:pPr indent="-215900" lvl="0" marL="635000" rtl="0" algn="l">
              <a:lnSpc>
                <a:spcPct val="300000"/>
              </a:lnSpc>
              <a:spcBef>
                <a:spcPts val="0"/>
              </a:spcBef>
              <a:spcAft>
                <a:spcPts val="0"/>
              </a:spcAft>
              <a:buClr>
                <a:schemeClr val="dk1"/>
              </a:buClr>
              <a:buSzPts val="1400"/>
              <a:buFont typeface="Twentieth Century"/>
              <a:buChar char="➔"/>
            </a:pPr>
            <a:r>
              <a:rPr lang="en" sz="1500">
                <a:latin typeface="Twentieth Century"/>
                <a:ea typeface="Twentieth Century"/>
                <a:cs typeface="Twentieth Century"/>
                <a:sym typeface="Twentieth Century"/>
              </a:rPr>
              <a:t>Cross platform compatible (Windows, MacOS, &amp; Linux)</a:t>
            </a:r>
            <a:endParaRPr sz="1500">
              <a:latin typeface="Twentieth Century"/>
              <a:ea typeface="Twentieth Century"/>
              <a:cs typeface="Twentieth Century"/>
              <a:sym typeface="Twentieth Century"/>
            </a:endParaRPr>
          </a:p>
          <a:p>
            <a:pPr indent="-215900" lvl="0" marL="635000" rtl="0" algn="l">
              <a:lnSpc>
                <a:spcPct val="300000"/>
              </a:lnSpc>
              <a:spcBef>
                <a:spcPts val="0"/>
              </a:spcBef>
              <a:spcAft>
                <a:spcPts val="0"/>
              </a:spcAft>
              <a:buClr>
                <a:schemeClr val="dk1"/>
              </a:buClr>
              <a:buSzPts val="1400"/>
              <a:buFont typeface="Twentieth Century"/>
              <a:buChar char="➔"/>
            </a:pPr>
            <a:r>
              <a:rPr lang="en" sz="1500">
                <a:latin typeface="Twentieth Century"/>
                <a:ea typeface="Twentieth Century"/>
                <a:cs typeface="Twentieth Century"/>
                <a:sym typeface="Twentieth Century"/>
              </a:rPr>
              <a:t>Extensive use in a variety of fields</a:t>
            </a:r>
            <a:endParaRPr sz="1100"/>
          </a:p>
          <a:p>
            <a:pPr indent="-215900" lvl="0" marL="635000" rtl="0" algn="l">
              <a:lnSpc>
                <a:spcPct val="300000"/>
              </a:lnSpc>
              <a:spcBef>
                <a:spcPts val="0"/>
              </a:spcBef>
              <a:spcAft>
                <a:spcPts val="0"/>
              </a:spcAft>
              <a:buClr>
                <a:schemeClr val="dk1"/>
              </a:buClr>
              <a:buSzPts val="1400"/>
              <a:buFont typeface="Twentieth Century"/>
              <a:buChar char="➔"/>
            </a:pPr>
            <a:r>
              <a:rPr lang="en" sz="1500">
                <a:latin typeface="Twentieth Century"/>
                <a:ea typeface="Twentieth Century"/>
                <a:cs typeface="Twentieth Century"/>
                <a:sym typeface="Twentieth Century"/>
              </a:rPr>
              <a:t>Large ecosystem of open source packages</a:t>
            </a:r>
            <a:endParaRPr sz="1100"/>
          </a:p>
          <a:p>
            <a:pPr indent="-215900" lvl="0" marL="635000" rtl="0" algn="l">
              <a:lnSpc>
                <a:spcPct val="300000"/>
              </a:lnSpc>
              <a:spcBef>
                <a:spcPts val="0"/>
              </a:spcBef>
              <a:spcAft>
                <a:spcPts val="0"/>
              </a:spcAft>
              <a:buClr>
                <a:schemeClr val="dk1"/>
              </a:buClr>
              <a:buSzPts val="1400"/>
              <a:buFont typeface="Twentieth Century"/>
              <a:buChar char="➔"/>
            </a:pPr>
            <a:r>
              <a:rPr lang="en" sz="1500">
                <a:latin typeface="Twentieth Century"/>
                <a:ea typeface="Twentieth Century"/>
                <a:cs typeface="Twentieth Century"/>
                <a:sym typeface="Twentieth Century"/>
              </a:rPr>
              <a:t>Can be used for file management, analyzing data, editing data, visualizing data, and more!</a:t>
            </a:r>
            <a:endParaRPr sz="1500">
              <a:latin typeface="Twentieth Century"/>
              <a:ea typeface="Twentieth Century"/>
              <a:cs typeface="Twentieth Century"/>
              <a:sym typeface="Twentieth Century"/>
            </a:endParaRPr>
          </a:p>
        </p:txBody>
      </p:sp>
      <p:pic>
        <p:nvPicPr>
          <p:cNvPr id="208" name="Google Shape;208;p37"/>
          <p:cNvPicPr preferRelativeResize="0"/>
          <p:nvPr/>
        </p:nvPicPr>
        <p:blipFill rotWithShape="1">
          <a:blip r:embed="rId3">
            <a:alphaModFix/>
          </a:blip>
          <a:srcRect b="0" l="0" r="0" t="0"/>
          <a:stretch/>
        </p:blipFill>
        <p:spPr>
          <a:xfrm>
            <a:off x="7247725" y="1096298"/>
            <a:ext cx="1015950" cy="1015925"/>
          </a:xfrm>
          <a:prstGeom prst="rect">
            <a:avLst/>
          </a:prstGeom>
          <a:noFill/>
          <a:ln>
            <a:noFill/>
          </a:ln>
        </p:spPr>
      </p:pic>
      <p:sp>
        <p:nvSpPr>
          <p:cNvPr id="209" name="Google Shape;209;p37"/>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What is Python?</a:t>
            </a:r>
            <a:endParaRPr b="1" sz="2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idx="1" type="body"/>
          </p:nvPr>
        </p:nvSpPr>
        <p:spPr>
          <a:xfrm>
            <a:off x="164850" y="1230200"/>
            <a:ext cx="8814300" cy="34104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137150">
            <a:noAutofit/>
          </a:bodyPr>
          <a:lstStyle/>
          <a:p>
            <a:pPr indent="0" lvl="0" marL="914400" rtl="0" algn="l">
              <a:lnSpc>
                <a:spcPct val="200000"/>
              </a:lnSpc>
              <a:spcBef>
                <a:spcPts val="1000"/>
              </a:spcBef>
              <a:spcAft>
                <a:spcPts val="0"/>
              </a:spcAft>
              <a:buNone/>
            </a:pPr>
            <a:r>
              <a:t/>
            </a:r>
            <a:endParaRPr sz="1250"/>
          </a:p>
          <a:p>
            <a:pPr indent="393700" lvl="0" marL="4635500" rtl="0" algn="ctr">
              <a:lnSpc>
                <a:spcPct val="200000"/>
              </a:lnSpc>
              <a:spcBef>
                <a:spcPts val="0"/>
              </a:spcBef>
              <a:spcAft>
                <a:spcPts val="0"/>
              </a:spcAft>
              <a:buNone/>
            </a:pPr>
            <a:r>
              <a:t/>
            </a:r>
            <a:endParaRPr sz="800"/>
          </a:p>
          <a:p>
            <a:pPr indent="0" lvl="1" marL="342900" rtl="0" algn="l">
              <a:lnSpc>
                <a:spcPct val="200000"/>
              </a:lnSpc>
              <a:spcBef>
                <a:spcPts val="0"/>
              </a:spcBef>
              <a:spcAft>
                <a:spcPts val="0"/>
              </a:spcAft>
              <a:buClr>
                <a:schemeClr val="dk1"/>
              </a:buClr>
              <a:buSzPts val="800"/>
              <a:buNone/>
            </a:pPr>
            <a:r>
              <a:t/>
            </a:r>
            <a:endParaRPr sz="1000">
              <a:latin typeface="Twentieth Century"/>
              <a:ea typeface="Twentieth Century"/>
              <a:cs typeface="Twentieth Century"/>
              <a:sym typeface="Twentieth Century"/>
            </a:endParaRPr>
          </a:p>
          <a:p>
            <a:pPr indent="-127000" lvl="1" marL="520700" rtl="0" algn="l">
              <a:lnSpc>
                <a:spcPct val="200000"/>
              </a:lnSpc>
              <a:spcBef>
                <a:spcPts val="0"/>
              </a:spcBef>
              <a:spcAft>
                <a:spcPts val="0"/>
              </a:spcAft>
              <a:buClr>
                <a:schemeClr val="dk1"/>
              </a:buClr>
              <a:buSzPts val="800"/>
              <a:buFont typeface="Noto Sans Symbols"/>
              <a:buNone/>
            </a:pPr>
            <a:r>
              <a:t/>
            </a:r>
            <a:endParaRPr sz="1000">
              <a:latin typeface="Twentieth Century"/>
              <a:ea typeface="Twentieth Century"/>
              <a:cs typeface="Twentieth Century"/>
              <a:sym typeface="Twentieth Century"/>
            </a:endParaRPr>
          </a:p>
          <a:p>
            <a:pPr indent="-127000" lvl="0" marL="177800" rtl="0" algn="l">
              <a:lnSpc>
                <a:spcPct val="200000"/>
              </a:lnSpc>
              <a:spcBef>
                <a:spcPts val="0"/>
              </a:spcBef>
              <a:spcAft>
                <a:spcPts val="0"/>
              </a:spcAft>
              <a:buClr>
                <a:schemeClr val="dk1"/>
              </a:buClr>
              <a:buSzPts val="800"/>
              <a:buFont typeface="Noto Sans Symbols"/>
              <a:buNone/>
            </a:pPr>
            <a:r>
              <a:t/>
            </a:r>
            <a:endParaRPr sz="1000">
              <a:latin typeface="Twentieth Century"/>
              <a:ea typeface="Twentieth Century"/>
              <a:cs typeface="Twentieth Century"/>
              <a:sym typeface="Twentieth Century"/>
            </a:endParaRPr>
          </a:p>
        </p:txBody>
      </p:sp>
      <p:sp>
        <p:nvSpPr>
          <p:cNvPr id="216" name="Google Shape;216;p38"/>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Why is Python Important?</a:t>
            </a:r>
            <a:endParaRPr b="1" sz="2500">
              <a:solidFill>
                <a:schemeClr val="lt1"/>
              </a:solidFill>
              <a:latin typeface="Twentieth Century"/>
              <a:ea typeface="Twentieth Century"/>
              <a:cs typeface="Twentieth Century"/>
              <a:sym typeface="Twentieth Century"/>
            </a:endParaRPr>
          </a:p>
        </p:txBody>
      </p:sp>
      <p:graphicFrame>
        <p:nvGraphicFramePr>
          <p:cNvPr id="217" name="Google Shape;217;p38"/>
          <p:cNvGraphicFramePr/>
          <p:nvPr/>
        </p:nvGraphicFramePr>
        <p:xfrm>
          <a:off x="69513" y="1370988"/>
          <a:ext cx="3000000" cy="3000000"/>
        </p:xfrm>
        <a:graphic>
          <a:graphicData uri="http://schemas.openxmlformats.org/drawingml/2006/table">
            <a:tbl>
              <a:tblPr>
                <a:noFill/>
                <a:tableStyleId>{BD7DA888-C19A-40B3-AD50-DA44C7FC901B}</a:tableStyleId>
              </a:tblPr>
              <a:tblGrid>
                <a:gridCol w="2020825"/>
                <a:gridCol w="6984150"/>
              </a:tblGrid>
              <a:tr h="516775">
                <a:tc>
                  <a:txBody>
                    <a:bodyPr/>
                    <a:lstStyle/>
                    <a:p>
                      <a:pPr indent="-323850" lvl="0" marL="457200" rtl="0" algn="l">
                        <a:spcBef>
                          <a:spcPts val="0"/>
                        </a:spcBef>
                        <a:spcAft>
                          <a:spcPts val="0"/>
                        </a:spcAft>
                        <a:buSzPts val="1500"/>
                        <a:buFont typeface="Twentieth Century"/>
                        <a:buChar char="➔"/>
                      </a:pPr>
                      <a:r>
                        <a:rPr b="1" lang="en" sz="1500">
                          <a:latin typeface="Twentieth Century"/>
                          <a:ea typeface="Twentieth Century"/>
                          <a:cs typeface="Twentieth Century"/>
                          <a:sym typeface="Twentieth Century"/>
                        </a:rPr>
                        <a:t>Efficiency</a:t>
                      </a:r>
                      <a:endParaRPr b="1"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200000"/>
                        </a:lnSpc>
                        <a:spcBef>
                          <a:spcPts val="1000"/>
                        </a:spcBef>
                        <a:spcAft>
                          <a:spcPts val="0"/>
                        </a:spcAft>
                        <a:buNone/>
                      </a:pPr>
                      <a:r>
                        <a:rPr lang="en" sz="1500">
                          <a:solidFill>
                            <a:schemeClr val="dk1"/>
                          </a:solidFill>
                          <a:latin typeface="Twentieth Century"/>
                          <a:ea typeface="Twentieth Century"/>
                          <a:cs typeface="Twentieth Century"/>
                          <a:sym typeface="Twentieth Century"/>
                        </a:rPr>
                        <a:t>Automated process can save hours, days, or even weeks of time</a:t>
                      </a:r>
                      <a:endParaRPr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91000">
                <a:tc>
                  <a:txBody>
                    <a:bodyPr/>
                    <a:lstStyle/>
                    <a:p>
                      <a:pPr indent="-323850" lvl="0" marL="457200" rtl="0" algn="l">
                        <a:lnSpc>
                          <a:spcPct val="200000"/>
                        </a:lnSpc>
                        <a:spcBef>
                          <a:spcPts val="1000"/>
                        </a:spcBef>
                        <a:spcAft>
                          <a:spcPts val="0"/>
                        </a:spcAft>
                        <a:buClr>
                          <a:schemeClr val="dk1"/>
                        </a:buClr>
                        <a:buSzPts val="1500"/>
                        <a:buFont typeface="Twentieth Century"/>
                        <a:buChar char="➔"/>
                      </a:pPr>
                      <a:r>
                        <a:rPr b="1" lang="en" sz="1500">
                          <a:solidFill>
                            <a:schemeClr val="dk1"/>
                          </a:solidFill>
                          <a:latin typeface="Twentieth Century"/>
                          <a:ea typeface="Twentieth Century"/>
                          <a:cs typeface="Twentieth Century"/>
                          <a:sym typeface="Twentieth Century"/>
                        </a:rPr>
                        <a:t>Reproducibility</a:t>
                      </a:r>
                      <a:endParaRPr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200000"/>
                        </a:lnSpc>
                        <a:spcBef>
                          <a:spcPts val="1000"/>
                        </a:spcBef>
                        <a:spcAft>
                          <a:spcPts val="0"/>
                        </a:spcAft>
                        <a:buNone/>
                      </a:pPr>
                      <a:r>
                        <a:rPr lang="en" sz="1500">
                          <a:solidFill>
                            <a:schemeClr val="dk1"/>
                          </a:solidFill>
                          <a:latin typeface="Twentieth Century"/>
                          <a:ea typeface="Twentieth Century"/>
                          <a:cs typeface="Twentieth Century"/>
                          <a:sym typeface="Twentieth Century"/>
                        </a:rPr>
                        <a:t>Code can be shared with other researchers</a:t>
                      </a:r>
                      <a:r>
                        <a:rPr b="1" lang="en" sz="1500">
                          <a:solidFill>
                            <a:schemeClr val="dk1"/>
                          </a:solidFill>
                          <a:latin typeface="Twentieth Century"/>
                          <a:ea typeface="Twentieth Century"/>
                          <a:cs typeface="Twentieth Century"/>
                          <a:sym typeface="Twentieth Century"/>
                        </a:rPr>
                        <a:t> </a:t>
                      </a:r>
                      <a:r>
                        <a:rPr lang="en" sz="1500">
                          <a:solidFill>
                            <a:schemeClr val="dk1"/>
                          </a:solidFill>
                          <a:latin typeface="Twentieth Century"/>
                          <a:ea typeface="Twentieth Century"/>
                          <a:cs typeface="Twentieth Century"/>
                          <a:sym typeface="Twentieth Century"/>
                        </a:rPr>
                        <a:t>so they can verify your results and learn from your methods</a:t>
                      </a:r>
                      <a:endParaRPr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6775">
                <a:tc>
                  <a:txBody>
                    <a:bodyPr/>
                    <a:lstStyle/>
                    <a:p>
                      <a:pPr indent="-323850" lvl="0" marL="457200" rtl="0" algn="l">
                        <a:spcBef>
                          <a:spcPts val="0"/>
                        </a:spcBef>
                        <a:spcAft>
                          <a:spcPts val="0"/>
                        </a:spcAft>
                        <a:buSzPts val="1500"/>
                        <a:buFont typeface="Twentieth Century"/>
                        <a:buChar char="➔"/>
                      </a:pPr>
                      <a:r>
                        <a:rPr b="1" lang="en" sz="1500">
                          <a:latin typeface="Twentieth Century"/>
                          <a:ea typeface="Twentieth Century"/>
                          <a:cs typeface="Twentieth Century"/>
                          <a:sym typeface="Twentieth Century"/>
                        </a:rPr>
                        <a:t>Collaboration</a:t>
                      </a:r>
                      <a:endParaRPr b="1"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wentieth Century"/>
                          <a:ea typeface="Twentieth Century"/>
                          <a:cs typeface="Twentieth Century"/>
                          <a:sym typeface="Twentieth Century"/>
                        </a:rPr>
                        <a:t>C</a:t>
                      </a:r>
                      <a:r>
                        <a:rPr lang="en" sz="1500">
                          <a:solidFill>
                            <a:schemeClr val="dk1"/>
                          </a:solidFill>
                          <a:latin typeface="Twentieth Century"/>
                          <a:ea typeface="Twentieth Century"/>
                          <a:cs typeface="Twentieth Century"/>
                          <a:sym typeface="Twentieth Century"/>
                        </a:rPr>
                        <a:t>ode can be shared and collaboratively developed on platforms like GitHub and GitLab</a:t>
                      </a:r>
                      <a:endParaRPr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6775">
                <a:tc>
                  <a:txBody>
                    <a:bodyPr/>
                    <a:lstStyle/>
                    <a:p>
                      <a:pPr indent="-323850" lvl="0" marL="457200" rtl="0" algn="l">
                        <a:spcBef>
                          <a:spcPts val="0"/>
                        </a:spcBef>
                        <a:spcAft>
                          <a:spcPts val="0"/>
                        </a:spcAft>
                        <a:buSzPts val="1500"/>
                        <a:buFont typeface="Twentieth Century"/>
                        <a:buChar char="➔"/>
                      </a:pPr>
                      <a:r>
                        <a:rPr b="1" lang="en" sz="1500">
                          <a:latin typeface="Twentieth Century"/>
                          <a:ea typeface="Twentieth Century"/>
                          <a:cs typeface="Twentieth Century"/>
                          <a:sym typeface="Twentieth Century"/>
                        </a:rPr>
                        <a:t>Scheduled tasks</a:t>
                      </a:r>
                      <a:endParaRPr b="1"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200000"/>
                        </a:lnSpc>
                        <a:spcBef>
                          <a:spcPts val="1000"/>
                        </a:spcBef>
                        <a:spcAft>
                          <a:spcPts val="0"/>
                        </a:spcAft>
                        <a:buNone/>
                      </a:pPr>
                      <a:r>
                        <a:rPr lang="en" sz="1500">
                          <a:solidFill>
                            <a:schemeClr val="dk1"/>
                          </a:solidFill>
                          <a:latin typeface="Twentieth Century"/>
                          <a:ea typeface="Twentieth Century"/>
                          <a:cs typeface="Twentieth Century"/>
                          <a:sym typeface="Twentieth Century"/>
                        </a:rPr>
                        <a:t>Processes can be set to run at specific times or can be triggered by set events</a:t>
                      </a:r>
                      <a:endParaRPr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6775">
                <a:tc>
                  <a:txBody>
                    <a:bodyPr/>
                    <a:lstStyle/>
                    <a:p>
                      <a:pPr indent="-323850" lvl="0" marL="457200" rtl="0" algn="l">
                        <a:spcBef>
                          <a:spcPts val="0"/>
                        </a:spcBef>
                        <a:spcAft>
                          <a:spcPts val="0"/>
                        </a:spcAft>
                        <a:buSzPts val="1500"/>
                        <a:buFont typeface="Twentieth Century"/>
                        <a:buChar char="➔"/>
                      </a:pPr>
                      <a:r>
                        <a:rPr b="1" lang="en" sz="1500">
                          <a:latin typeface="Twentieth Century"/>
                          <a:ea typeface="Twentieth Century"/>
                          <a:cs typeface="Twentieth Century"/>
                          <a:sym typeface="Twentieth Century"/>
                        </a:rPr>
                        <a:t>Creativity</a:t>
                      </a:r>
                      <a:endParaRPr b="1"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200000"/>
                        </a:lnSpc>
                        <a:spcBef>
                          <a:spcPts val="1000"/>
                        </a:spcBef>
                        <a:spcAft>
                          <a:spcPts val="0"/>
                        </a:spcAft>
                        <a:buNone/>
                      </a:pPr>
                      <a:r>
                        <a:rPr lang="en" sz="1500">
                          <a:solidFill>
                            <a:schemeClr val="dk1"/>
                          </a:solidFill>
                          <a:latin typeface="Twentieth Century"/>
                          <a:ea typeface="Twentieth Century"/>
                          <a:cs typeface="Twentieth Century"/>
                          <a:sym typeface="Twentieth Century"/>
                        </a:rPr>
                        <a:t>Usually more interesting to write code to automate a tedious process than do it manually</a:t>
                      </a:r>
                      <a:endParaRPr sz="1500">
                        <a:latin typeface="Twentieth Century"/>
                        <a:ea typeface="Twentieth Century"/>
                        <a:cs typeface="Twentieth Century"/>
                        <a:sym typeface="Twentieth Centur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idx="1" type="body"/>
          </p:nvPr>
        </p:nvSpPr>
        <p:spPr>
          <a:xfrm>
            <a:off x="164850" y="1077800"/>
            <a:ext cx="8814300" cy="384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137150">
            <a:noAutofit/>
          </a:bodyPr>
          <a:lstStyle/>
          <a:p>
            <a:pPr indent="393700" lvl="0" marL="4635500" rtl="0" algn="ctr">
              <a:lnSpc>
                <a:spcPct val="200000"/>
              </a:lnSpc>
              <a:spcBef>
                <a:spcPts val="0"/>
              </a:spcBef>
              <a:spcAft>
                <a:spcPts val="0"/>
              </a:spcAft>
              <a:buNone/>
            </a:pPr>
            <a:r>
              <a:t/>
            </a:r>
            <a:endParaRPr sz="800"/>
          </a:p>
          <a:p>
            <a:pPr indent="0" lvl="1" marL="342900" rtl="0" algn="l">
              <a:lnSpc>
                <a:spcPct val="200000"/>
              </a:lnSpc>
              <a:spcBef>
                <a:spcPts val="0"/>
              </a:spcBef>
              <a:spcAft>
                <a:spcPts val="0"/>
              </a:spcAft>
              <a:buClr>
                <a:schemeClr val="dk1"/>
              </a:buClr>
              <a:buSzPts val="800"/>
              <a:buNone/>
            </a:pPr>
            <a:r>
              <a:t/>
            </a:r>
            <a:endParaRPr sz="1000">
              <a:latin typeface="Twentieth Century"/>
              <a:ea typeface="Twentieth Century"/>
              <a:cs typeface="Twentieth Century"/>
              <a:sym typeface="Twentieth Century"/>
            </a:endParaRPr>
          </a:p>
          <a:p>
            <a:pPr indent="-127000" lvl="1" marL="520700" rtl="0" algn="l">
              <a:lnSpc>
                <a:spcPct val="200000"/>
              </a:lnSpc>
              <a:spcBef>
                <a:spcPts val="0"/>
              </a:spcBef>
              <a:spcAft>
                <a:spcPts val="0"/>
              </a:spcAft>
              <a:buClr>
                <a:schemeClr val="dk1"/>
              </a:buClr>
              <a:buSzPts val="800"/>
              <a:buFont typeface="Noto Sans Symbols"/>
              <a:buNone/>
            </a:pPr>
            <a:r>
              <a:t/>
            </a:r>
            <a:endParaRPr sz="1000">
              <a:latin typeface="Twentieth Century"/>
              <a:ea typeface="Twentieth Century"/>
              <a:cs typeface="Twentieth Century"/>
              <a:sym typeface="Twentieth Century"/>
            </a:endParaRPr>
          </a:p>
          <a:p>
            <a:pPr indent="-127000" lvl="0" marL="177800" rtl="0" algn="l">
              <a:lnSpc>
                <a:spcPct val="200000"/>
              </a:lnSpc>
              <a:spcBef>
                <a:spcPts val="0"/>
              </a:spcBef>
              <a:spcAft>
                <a:spcPts val="0"/>
              </a:spcAft>
              <a:buClr>
                <a:schemeClr val="dk1"/>
              </a:buClr>
              <a:buSzPts val="800"/>
              <a:buFont typeface="Noto Sans Symbols"/>
              <a:buNone/>
            </a:pPr>
            <a:r>
              <a:t/>
            </a:r>
            <a:endParaRPr sz="1000">
              <a:latin typeface="Twentieth Century"/>
              <a:ea typeface="Twentieth Century"/>
              <a:cs typeface="Twentieth Century"/>
              <a:sym typeface="Twentieth Century"/>
            </a:endParaRPr>
          </a:p>
        </p:txBody>
      </p:sp>
      <p:sp>
        <p:nvSpPr>
          <p:cNvPr id="224" name="Google Shape;224;p39"/>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Why Focus on Python Specifically?</a:t>
            </a:r>
            <a:endParaRPr b="1" sz="2500">
              <a:solidFill>
                <a:schemeClr val="lt1"/>
              </a:solidFill>
              <a:latin typeface="Twentieth Century"/>
              <a:ea typeface="Twentieth Century"/>
              <a:cs typeface="Twentieth Century"/>
              <a:sym typeface="Twentieth Century"/>
            </a:endParaRPr>
          </a:p>
        </p:txBody>
      </p:sp>
      <p:pic>
        <p:nvPicPr>
          <p:cNvPr id="225" name="Google Shape;225;p39"/>
          <p:cNvPicPr preferRelativeResize="0"/>
          <p:nvPr/>
        </p:nvPicPr>
        <p:blipFill>
          <a:blip r:embed="rId3">
            <a:alphaModFix/>
          </a:blip>
          <a:stretch>
            <a:fillRect/>
          </a:stretch>
        </p:blipFill>
        <p:spPr>
          <a:xfrm>
            <a:off x="903475" y="1237370"/>
            <a:ext cx="7328051" cy="352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idx="1" type="body"/>
          </p:nvPr>
        </p:nvSpPr>
        <p:spPr>
          <a:xfrm>
            <a:off x="567600" y="963475"/>
            <a:ext cx="8281800" cy="6036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91425">
            <a:noAutofit/>
          </a:bodyPr>
          <a:lstStyle/>
          <a:p>
            <a:pPr indent="0" lvl="1" marL="342900" rtl="0" algn="l">
              <a:lnSpc>
                <a:spcPct val="100000"/>
              </a:lnSpc>
              <a:spcBef>
                <a:spcPts val="0"/>
              </a:spcBef>
              <a:spcAft>
                <a:spcPts val="0"/>
              </a:spcAft>
              <a:buClr>
                <a:schemeClr val="dk1"/>
              </a:buClr>
              <a:buSzPts val="800"/>
              <a:buNone/>
            </a:pPr>
            <a:r>
              <a:rPr lang="en" sz="1400">
                <a:latin typeface="Twentieth Century"/>
                <a:ea typeface="Twentieth Century"/>
                <a:cs typeface="Twentieth Century"/>
                <a:sym typeface="Twentieth Century"/>
              </a:rPr>
              <a:t>Python was the most popular language for open source software projects on GitHub in 2024, and is still continuing to grow in popularity</a:t>
            </a:r>
            <a:endParaRPr sz="1000">
              <a:latin typeface="Twentieth Century"/>
              <a:ea typeface="Twentieth Century"/>
              <a:cs typeface="Twentieth Century"/>
              <a:sym typeface="Twentieth Century"/>
            </a:endParaRPr>
          </a:p>
          <a:p>
            <a:pPr indent="-127000" lvl="0" marL="177800" rtl="0" algn="l">
              <a:lnSpc>
                <a:spcPct val="200000"/>
              </a:lnSpc>
              <a:spcBef>
                <a:spcPts val="0"/>
              </a:spcBef>
              <a:spcAft>
                <a:spcPts val="0"/>
              </a:spcAft>
              <a:buClr>
                <a:schemeClr val="dk1"/>
              </a:buClr>
              <a:buSzPts val="800"/>
              <a:buFont typeface="Noto Sans Symbols"/>
              <a:buNone/>
            </a:pPr>
            <a:r>
              <a:t/>
            </a:r>
            <a:endParaRPr sz="1000">
              <a:latin typeface="Twentieth Century"/>
              <a:ea typeface="Twentieth Century"/>
              <a:cs typeface="Twentieth Century"/>
              <a:sym typeface="Twentieth Century"/>
            </a:endParaRPr>
          </a:p>
        </p:txBody>
      </p:sp>
      <p:sp>
        <p:nvSpPr>
          <p:cNvPr id="232" name="Google Shape;232;p40"/>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Why Focus on Python Over Other Languages?</a:t>
            </a:r>
            <a:endParaRPr b="1" sz="2500">
              <a:solidFill>
                <a:schemeClr val="lt1"/>
              </a:solidFill>
              <a:latin typeface="Twentieth Century"/>
              <a:ea typeface="Twentieth Century"/>
              <a:cs typeface="Twentieth Century"/>
              <a:sym typeface="Twentieth Century"/>
            </a:endParaRPr>
          </a:p>
        </p:txBody>
      </p:sp>
      <p:sp>
        <p:nvSpPr>
          <p:cNvPr id="233" name="Google Shape;233;p40"/>
          <p:cNvSpPr txBox="1"/>
          <p:nvPr/>
        </p:nvSpPr>
        <p:spPr>
          <a:xfrm>
            <a:off x="567600" y="4681125"/>
            <a:ext cx="4761300" cy="230700"/>
          </a:xfrm>
          <a:prstGeom prst="rect">
            <a:avLst/>
          </a:prstGeom>
          <a:solidFill>
            <a:srgbClr val="D9D9D9"/>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en" sz="900"/>
              <a:t>Source for data and graphs: </a:t>
            </a:r>
            <a:r>
              <a:rPr i="1" lang="en" sz="900" u="sng">
                <a:solidFill>
                  <a:schemeClr val="hlink"/>
                </a:solidFill>
                <a:hlinkClick r:id="rId3"/>
              </a:rPr>
              <a:t>https://github.blog/news-insights/octoverse/octoverse-2024/</a:t>
            </a:r>
            <a:r>
              <a:rPr i="1" lang="en" sz="900"/>
              <a:t>  </a:t>
            </a:r>
            <a:endParaRPr i="1" sz="900"/>
          </a:p>
        </p:txBody>
      </p:sp>
      <p:pic>
        <p:nvPicPr>
          <p:cNvPr descr="Graph from GitHub's Octoverse 2024 report showing the top five languages most commonly used in repositories created during 2024. This includes JavaScript (1), Python (2), Java (3), TypeScript (4), and C# (5)." id="234" name="Google Shape;234;p40"/>
          <p:cNvPicPr preferRelativeResize="0"/>
          <p:nvPr/>
        </p:nvPicPr>
        <p:blipFill>
          <a:blip r:embed="rId4">
            <a:alphaModFix/>
          </a:blip>
          <a:stretch>
            <a:fillRect/>
          </a:stretch>
        </p:blipFill>
        <p:spPr>
          <a:xfrm>
            <a:off x="3608775" y="1654563"/>
            <a:ext cx="2939076" cy="2939076"/>
          </a:xfrm>
          <a:prstGeom prst="rect">
            <a:avLst/>
          </a:prstGeom>
          <a:noFill/>
          <a:ln>
            <a:noFill/>
          </a:ln>
        </p:spPr>
      </p:pic>
      <p:pic>
        <p:nvPicPr>
          <p:cNvPr descr="Graph from GitHub's Octoverse 2024 report showing the 10 fastest growing programming languages in 2024. These include Python (1), TypeScript (2), Go (3), HCL (4), Kotlin (5), Dart (6), Rust (7), Luna (8), TSQL (9), and Blade (10)." id="235" name="Google Shape;235;p40"/>
          <p:cNvPicPr preferRelativeResize="0"/>
          <p:nvPr/>
        </p:nvPicPr>
        <p:blipFill>
          <a:blip r:embed="rId5">
            <a:alphaModFix/>
          </a:blip>
          <a:stretch>
            <a:fillRect/>
          </a:stretch>
        </p:blipFill>
        <p:spPr>
          <a:xfrm>
            <a:off x="567600" y="1654550"/>
            <a:ext cx="2939076" cy="2939076"/>
          </a:xfrm>
          <a:prstGeom prst="rect">
            <a:avLst/>
          </a:prstGeom>
          <a:noFill/>
          <a:ln>
            <a:noFill/>
          </a:ln>
        </p:spPr>
      </p:pic>
      <p:sp>
        <p:nvSpPr>
          <p:cNvPr id="236" name="Google Shape;236;p40"/>
          <p:cNvSpPr txBox="1"/>
          <p:nvPr/>
        </p:nvSpPr>
        <p:spPr>
          <a:xfrm>
            <a:off x="6714725" y="1666350"/>
            <a:ext cx="22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237" name="Google Shape;237;p40"/>
          <p:cNvSpPr txBox="1"/>
          <p:nvPr>
            <p:ph idx="1" type="body"/>
          </p:nvPr>
        </p:nvSpPr>
        <p:spPr>
          <a:xfrm>
            <a:off x="6649950" y="1666350"/>
            <a:ext cx="2199300" cy="1854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latin typeface="Twentieth Century"/>
                <a:ea typeface="Twentieth Century"/>
                <a:cs typeface="Twentieth Century"/>
                <a:sym typeface="Twentieth Century"/>
              </a:rPr>
              <a:t>“The rise in Python usage correlates with large communities of people joining the open source community from across the STEM world rather than the traditional community of software developers.” </a:t>
            </a:r>
            <a:endParaRPr sz="1400">
              <a:latin typeface="Twentieth Century"/>
              <a:ea typeface="Twentieth Century"/>
              <a:cs typeface="Twentieth Century"/>
              <a:sym typeface="Twentieth Century"/>
            </a:endParaRPr>
          </a:p>
          <a:p>
            <a:pPr indent="0" lvl="1" marL="342900" rtl="0" algn="l">
              <a:lnSpc>
                <a:spcPct val="100000"/>
              </a:lnSpc>
              <a:spcBef>
                <a:spcPts val="0"/>
              </a:spcBef>
              <a:spcAft>
                <a:spcPts val="0"/>
              </a:spcAft>
              <a:buClr>
                <a:schemeClr val="dk1"/>
              </a:buClr>
              <a:buSzPts val="800"/>
              <a:buNone/>
            </a:pPr>
            <a:r>
              <a:t/>
            </a:r>
            <a:endParaRPr sz="1400">
              <a:latin typeface="Twentieth Century"/>
              <a:ea typeface="Twentieth Century"/>
              <a:cs typeface="Twentieth Century"/>
              <a:sym typeface="Twentieth Century"/>
            </a:endParaRPr>
          </a:p>
          <a:p>
            <a:pPr indent="-127000" lvl="0" marL="177800" rtl="0" algn="l">
              <a:lnSpc>
                <a:spcPct val="200000"/>
              </a:lnSpc>
              <a:spcBef>
                <a:spcPts val="0"/>
              </a:spcBef>
              <a:spcAft>
                <a:spcPts val="0"/>
              </a:spcAft>
              <a:buClr>
                <a:schemeClr val="dk1"/>
              </a:buClr>
              <a:buSzPts val="800"/>
              <a:buFont typeface="Noto Sans Symbols"/>
              <a:buNone/>
            </a:pPr>
            <a:r>
              <a:t/>
            </a:r>
            <a:endParaRPr sz="1400">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idx="1" type="body"/>
          </p:nvPr>
        </p:nvSpPr>
        <p:spPr>
          <a:xfrm>
            <a:off x="212850" y="1101200"/>
            <a:ext cx="8709300" cy="38361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137150">
            <a:noAutofit/>
          </a:bodyPr>
          <a:lstStyle/>
          <a:p>
            <a:pPr indent="-349250" lvl="1" marL="431800" rtl="0" algn="l">
              <a:lnSpc>
                <a:spcPct val="170000"/>
              </a:lnSpc>
              <a:spcBef>
                <a:spcPts val="1000"/>
              </a:spcBef>
              <a:spcAft>
                <a:spcPts val="0"/>
              </a:spcAft>
              <a:buClr>
                <a:srgbClr val="385623"/>
              </a:buClr>
              <a:buSzPts val="1700"/>
              <a:buFont typeface="Twentieth Century"/>
              <a:buChar char="+"/>
            </a:pPr>
            <a:r>
              <a:rPr lang="en" sz="1500">
                <a:latin typeface="Twentieth Century"/>
                <a:ea typeface="Twentieth Century"/>
                <a:cs typeface="Twentieth Century"/>
                <a:sym typeface="Twentieth Century"/>
              </a:rPr>
              <a:t>Look through all files in a directory</a:t>
            </a:r>
            <a:endParaRPr sz="1500">
              <a:latin typeface="Twentieth Century"/>
              <a:ea typeface="Twentieth Century"/>
              <a:cs typeface="Twentieth Century"/>
              <a:sym typeface="Twentieth Century"/>
            </a:endParaRPr>
          </a:p>
          <a:p>
            <a:pPr indent="-336550" lvl="1" marL="431800" rtl="0" algn="l">
              <a:lnSpc>
                <a:spcPct val="17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Open files and edit content</a:t>
            </a:r>
            <a:endParaRPr sz="1500">
              <a:latin typeface="Twentieth Century"/>
              <a:ea typeface="Twentieth Century"/>
              <a:cs typeface="Twentieth Century"/>
              <a:sym typeface="Twentieth Century"/>
            </a:endParaRPr>
          </a:p>
          <a:p>
            <a:pPr indent="-336550" lvl="1" marL="431800" rtl="0" algn="l">
              <a:lnSpc>
                <a:spcPct val="17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Bulk create, delete, move, and rename files and directories</a:t>
            </a:r>
            <a:endParaRPr sz="1500">
              <a:latin typeface="Twentieth Century"/>
              <a:ea typeface="Twentieth Century"/>
              <a:cs typeface="Twentieth Century"/>
              <a:sym typeface="Twentieth Century"/>
            </a:endParaRPr>
          </a:p>
          <a:p>
            <a:pPr indent="-336550" lvl="1" marL="431800" rtl="0" algn="l">
              <a:lnSpc>
                <a:spcPct val="17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Work with data in large spreadsheets</a:t>
            </a:r>
            <a:endParaRPr sz="1500">
              <a:latin typeface="Twentieth Century"/>
              <a:ea typeface="Twentieth Century"/>
              <a:cs typeface="Twentieth Century"/>
              <a:sym typeface="Twentieth Century"/>
            </a:endParaRPr>
          </a:p>
          <a:p>
            <a:pPr indent="-336550" lvl="1" marL="431800" rtl="0" algn="l">
              <a:lnSpc>
                <a:spcPct val="17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Retrieve data from external sources using an API</a:t>
            </a:r>
            <a:endParaRPr sz="1500">
              <a:latin typeface="Twentieth Century"/>
              <a:ea typeface="Twentieth Century"/>
              <a:cs typeface="Twentieth Century"/>
              <a:sym typeface="Twentieth Century"/>
            </a:endParaRPr>
          </a:p>
          <a:p>
            <a:pPr indent="-336550" lvl="1" marL="431800" rtl="0" algn="l">
              <a:lnSpc>
                <a:spcPct val="17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Schedule scripted tasks like automated data backup or publishing routines</a:t>
            </a:r>
            <a:endParaRPr sz="1500">
              <a:latin typeface="Twentieth Century"/>
              <a:ea typeface="Twentieth Century"/>
              <a:cs typeface="Twentieth Century"/>
              <a:sym typeface="Twentieth Century"/>
            </a:endParaRPr>
          </a:p>
          <a:p>
            <a:pPr indent="-336550" lvl="1" marL="431800" rtl="0" algn="l">
              <a:lnSpc>
                <a:spcPct val="170000"/>
              </a:lnSpc>
              <a:spcBef>
                <a:spcPts val="1000"/>
              </a:spcBef>
              <a:spcAft>
                <a:spcPts val="0"/>
              </a:spcAft>
              <a:buSzPts val="1500"/>
              <a:buFont typeface="Twentieth Century"/>
              <a:buChar char="+"/>
            </a:pPr>
            <a:r>
              <a:rPr lang="en" sz="1500">
                <a:latin typeface="Twentieth Century"/>
                <a:ea typeface="Twentieth Century"/>
                <a:cs typeface="Twentieth Century"/>
                <a:sym typeface="Twentieth Century"/>
              </a:rPr>
              <a:t>Many more useful operations!</a:t>
            </a:r>
            <a:endParaRPr sz="1500">
              <a:latin typeface="Twentieth Century"/>
              <a:ea typeface="Twentieth Century"/>
              <a:cs typeface="Twentieth Century"/>
              <a:sym typeface="Twentieth Century"/>
            </a:endParaRPr>
          </a:p>
        </p:txBody>
      </p:sp>
      <p:sp>
        <p:nvSpPr>
          <p:cNvPr id="244" name="Google Shape;244;p41"/>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Using Python for Data Management</a:t>
            </a:r>
            <a:endParaRPr b="1" sz="2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idx="1" type="body"/>
          </p:nvPr>
        </p:nvSpPr>
        <p:spPr>
          <a:xfrm>
            <a:off x="162425" y="1122725"/>
            <a:ext cx="8836500" cy="33033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137150">
            <a:noAutofit/>
          </a:bodyPr>
          <a:lstStyle/>
          <a:p>
            <a:pPr indent="-184150" lvl="0" marL="285750" rtl="0" algn="l">
              <a:lnSpc>
                <a:spcPct val="170000"/>
              </a:lnSpc>
              <a:spcBef>
                <a:spcPts val="1000"/>
              </a:spcBef>
              <a:spcAft>
                <a:spcPts val="0"/>
              </a:spcAft>
              <a:buSzPts val="1400"/>
              <a:buFont typeface="Twentieth Century"/>
              <a:buChar char="➔"/>
            </a:pPr>
            <a:r>
              <a:rPr lang="en" sz="1400">
                <a:latin typeface="Twentieth Century"/>
                <a:ea typeface="Twentieth Century"/>
                <a:cs typeface="Twentieth Century"/>
                <a:sym typeface="Twentieth Century"/>
              </a:rPr>
              <a:t>Might already be on your computer due to it being included with your OS or other software</a:t>
            </a:r>
            <a:endParaRPr sz="1400">
              <a:latin typeface="Twentieth Century"/>
              <a:ea typeface="Twentieth Century"/>
              <a:cs typeface="Twentieth Century"/>
              <a:sym typeface="Twentieth Century"/>
            </a:endParaRPr>
          </a:p>
          <a:p>
            <a:pPr indent="-184150" lvl="0" marL="285750" rtl="0" algn="l">
              <a:lnSpc>
                <a:spcPct val="170000"/>
              </a:lnSpc>
              <a:spcBef>
                <a:spcPts val="1000"/>
              </a:spcBef>
              <a:spcAft>
                <a:spcPts val="0"/>
              </a:spcAft>
              <a:buSzPts val="1400"/>
              <a:buFont typeface="Twentieth Century"/>
              <a:buChar char="➔"/>
            </a:pPr>
            <a:r>
              <a:rPr lang="en" sz="1400">
                <a:latin typeface="Twentieth Century"/>
                <a:ea typeface="Twentieth Century"/>
                <a:cs typeface="Twentieth Century"/>
                <a:sym typeface="Twentieth Century"/>
              </a:rPr>
              <a:t>Be careful if you have multiple Python versions installed…</a:t>
            </a:r>
            <a:endParaRPr sz="1400">
              <a:latin typeface="Twentieth Century"/>
              <a:ea typeface="Twentieth Century"/>
              <a:cs typeface="Twentieth Century"/>
              <a:sym typeface="Twentieth Century"/>
            </a:endParaRPr>
          </a:p>
          <a:p>
            <a:pPr indent="-184150" lvl="0" marL="285750" rtl="0" algn="l">
              <a:lnSpc>
                <a:spcPct val="170000"/>
              </a:lnSpc>
              <a:spcBef>
                <a:spcPts val="1000"/>
              </a:spcBef>
              <a:spcAft>
                <a:spcPts val="0"/>
              </a:spcAft>
              <a:buSzPts val="1400"/>
              <a:buFont typeface="Twentieth Century"/>
              <a:buChar char="➔"/>
            </a:pPr>
            <a:r>
              <a:rPr lang="en" sz="1400">
                <a:latin typeface="Twentieth Century"/>
                <a:ea typeface="Twentieth Century"/>
                <a:cs typeface="Twentieth Century"/>
                <a:sym typeface="Twentieth Century"/>
              </a:rPr>
              <a:t>You can install Python using the </a:t>
            </a:r>
            <a:r>
              <a:rPr lang="en" sz="1400" u="sng">
                <a:solidFill>
                  <a:schemeClr val="hlink"/>
                </a:solidFill>
                <a:latin typeface="Twentieth Century"/>
                <a:ea typeface="Twentieth Century"/>
                <a:cs typeface="Twentieth Century"/>
                <a:sym typeface="Twentieth Century"/>
                <a:hlinkClick r:id="rId3"/>
              </a:rPr>
              <a:t>default installer</a:t>
            </a:r>
            <a:r>
              <a:rPr lang="en" sz="1400">
                <a:latin typeface="Twentieth Century"/>
                <a:ea typeface="Twentieth Century"/>
                <a:cs typeface="Twentieth Century"/>
                <a:sym typeface="Twentieth Century"/>
              </a:rPr>
              <a:t> or you can use a package manager like </a:t>
            </a:r>
            <a:r>
              <a:rPr lang="en" sz="1400" u="sng">
                <a:solidFill>
                  <a:schemeClr val="hlink"/>
                </a:solidFill>
                <a:latin typeface="Twentieth Century"/>
                <a:ea typeface="Twentieth Century"/>
                <a:cs typeface="Twentieth Century"/>
                <a:sym typeface="Twentieth Century"/>
                <a:hlinkClick r:id="rId4"/>
              </a:rPr>
              <a:t>Anaconda</a:t>
            </a:r>
            <a:endParaRPr sz="1400">
              <a:latin typeface="Twentieth Century"/>
              <a:ea typeface="Twentieth Century"/>
              <a:cs typeface="Twentieth Century"/>
              <a:sym typeface="Twentieth Century"/>
            </a:endParaRPr>
          </a:p>
          <a:p>
            <a:pPr indent="-184150" lvl="0" marL="285750" rtl="0" algn="l">
              <a:lnSpc>
                <a:spcPct val="170000"/>
              </a:lnSpc>
              <a:spcBef>
                <a:spcPts val="1000"/>
              </a:spcBef>
              <a:spcAft>
                <a:spcPts val="0"/>
              </a:spcAft>
              <a:buSzPts val="1400"/>
              <a:buFont typeface="Twentieth Century"/>
              <a:buChar char="➔"/>
            </a:pPr>
            <a:r>
              <a:rPr lang="en" sz="1400">
                <a:latin typeface="Twentieth Century"/>
                <a:ea typeface="Twentieth Century"/>
                <a:cs typeface="Twentieth Century"/>
                <a:sym typeface="Twentieth Century"/>
              </a:rPr>
              <a:t>Once Python is installed, you will likely want to install extra packages to extend the its functionality</a:t>
            </a:r>
            <a:endParaRPr sz="1400">
              <a:latin typeface="Twentieth Century"/>
              <a:ea typeface="Twentieth Century"/>
              <a:cs typeface="Twentieth Century"/>
              <a:sym typeface="Twentieth Century"/>
            </a:endParaRPr>
          </a:p>
          <a:p>
            <a:pPr indent="-177800" lvl="1" marL="520700" rtl="0" algn="l">
              <a:lnSpc>
                <a:spcPct val="170000"/>
              </a:lnSpc>
              <a:spcBef>
                <a:spcPts val="1000"/>
              </a:spcBef>
              <a:spcAft>
                <a:spcPts val="0"/>
              </a:spcAft>
              <a:buSzPts val="1400"/>
              <a:buFont typeface="Twentieth Century"/>
              <a:buChar char="◆"/>
            </a:pPr>
            <a:r>
              <a:rPr lang="en" sz="1400">
                <a:latin typeface="Twentieth Century"/>
                <a:ea typeface="Twentieth Century"/>
                <a:cs typeface="Twentieth Century"/>
                <a:sym typeface="Twentieth Century"/>
              </a:rPr>
              <a:t>You can do this with </a:t>
            </a:r>
            <a:r>
              <a:rPr b="1" lang="en" sz="1400">
                <a:latin typeface="Twentieth Century"/>
                <a:ea typeface="Twentieth Century"/>
                <a:cs typeface="Twentieth Century"/>
                <a:sym typeface="Twentieth Century"/>
              </a:rPr>
              <a:t>pip </a:t>
            </a:r>
            <a:r>
              <a:rPr lang="en" sz="1400">
                <a:latin typeface="Twentieth Century"/>
                <a:ea typeface="Twentieth Century"/>
                <a:cs typeface="Twentieth Century"/>
                <a:sym typeface="Twentieth Century"/>
              </a:rPr>
              <a:t>or with </a:t>
            </a:r>
            <a:r>
              <a:rPr b="1" lang="en" sz="1400">
                <a:latin typeface="Twentieth Century"/>
                <a:ea typeface="Twentieth Century"/>
                <a:cs typeface="Twentieth Century"/>
                <a:sym typeface="Twentieth Century"/>
              </a:rPr>
              <a:t>Anaconda</a:t>
            </a:r>
            <a:endParaRPr b="1" sz="1400">
              <a:latin typeface="Twentieth Century"/>
              <a:ea typeface="Twentieth Century"/>
              <a:cs typeface="Twentieth Century"/>
              <a:sym typeface="Twentieth Century"/>
            </a:endParaRPr>
          </a:p>
          <a:p>
            <a:pPr indent="-177800" lvl="0" marL="177800" rtl="0" algn="l">
              <a:lnSpc>
                <a:spcPct val="170000"/>
              </a:lnSpc>
              <a:spcBef>
                <a:spcPts val="1000"/>
              </a:spcBef>
              <a:spcAft>
                <a:spcPts val="0"/>
              </a:spcAft>
              <a:buSzPts val="1400"/>
              <a:buFont typeface="Twentieth Century"/>
              <a:buChar char="➔"/>
            </a:pPr>
            <a:r>
              <a:rPr lang="en" sz="1400">
                <a:latin typeface="Twentieth Century"/>
                <a:ea typeface="Twentieth Century"/>
                <a:cs typeface="Twentieth Century"/>
                <a:sym typeface="Twentieth Century"/>
              </a:rPr>
              <a:t>Using a virtual environment can help manage Python and package versions on your local machine</a:t>
            </a:r>
            <a:endParaRPr sz="1400">
              <a:latin typeface="Twentieth Century"/>
              <a:ea typeface="Twentieth Century"/>
              <a:cs typeface="Twentieth Century"/>
              <a:sym typeface="Twentieth Century"/>
            </a:endParaRPr>
          </a:p>
          <a:p>
            <a:pPr indent="0" lvl="2" marL="685800" rtl="0" algn="r">
              <a:lnSpc>
                <a:spcPct val="170000"/>
              </a:lnSpc>
              <a:spcBef>
                <a:spcPts val="1000"/>
              </a:spcBef>
              <a:spcAft>
                <a:spcPts val="0"/>
              </a:spcAft>
              <a:buClr>
                <a:schemeClr val="dk1"/>
              </a:buClr>
              <a:buSzPts val="500"/>
              <a:buNone/>
            </a:pPr>
            <a:r>
              <a:t/>
            </a:r>
            <a:endParaRPr sz="800">
              <a:latin typeface="Twentieth Century"/>
              <a:ea typeface="Twentieth Century"/>
              <a:cs typeface="Twentieth Century"/>
              <a:sym typeface="Twentieth Century"/>
            </a:endParaRPr>
          </a:p>
          <a:p>
            <a:pPr indent="0" lvl="1" marL="342900" rtl="0" algn="l">
              <a:lnSpc>
                <a:spcPct val="170000"/>
              </a:lnSpc>
              <a:spcBef>
                <a:spcPts val="1000"/>
              </a:spcBef>
              <a:spcAft>
                <a:spcPts val="0"/>
              </a:spcAft>
              <a:buClr>
                <a:schemeClr val="dk1"/>
              </a:buClr>
              <a:buSzPts val="800"/>
              <a:buNone/>
            </a:pPr>
            <a:r>
              <a:t/>
            </a:r>
            <a:endParaRPr sz="1400">
              <a:latin typeface="Twentieth Century"/>
              <a:ea typeface="Twentieth Century"/>
              <a:cs typeface="Twentieth Century"/>
              <a:sym typeface="Twentieth Century"/>
            </a:endParaRPr>
          </a:p>
          <a:p>
            <a:pPr indent="-127000" lvl="1" marL="520700" rtl="0" algn="l">
              <a:lnSpc>
                <a:spcPct val="170000"/>
              </a:lnSpc>
              <a:spcBef>
                <a:spcPts val="1000"/>
              </a:spcBef>
              <a:spcAft>
                <a:spcPts val="0"/>
              </a:spcAft>
              <a:buClr>
                <a:schemeClr val="dk1"/>
              </a:buClr>
              <a:buSzPts val="800"/>
              <a:buFont typeface="Noto Sans Symbols"/>
              <a:buNone/>
            </a:pPr>
            <a:r>
              <a:t/>
            </a:r>
            <a:endParaRPr sz="1400">
              <a:latin typeface="Twentieth Century"/>
              <a:ea typeface="Twentieth Century"/>
              <a:cs typeface="Twentieth Century"/>
              <a:sym typeface="Twentieth Century"/>
            </a:endParaRPr>
          </a:p>
          <a:p>
            <a:pPr indent="-127000" lvl="0" marL="177800" rtl="0" algn="l">
              <a:lnSpc>
                <a:spcPct val="170000"/>
              </a:lnSpc>
              <a:spcBef>
                <a:spcPts val="1000"/>
              </a:spcBef>
              <a:spcAft>
                <a:spcPts val="0"/>
              </a:spcAft>
              <a:buClr>
                <a:schemeClr val="dk1"/>
              </a:buClr>
              <a:buSzPts val="800"/>
              <a:buFont typeface="Noto Sans Symbols"/>
              <a:buNone/>
            </a:pPr>
            <a:r>
              <a:t/>
            </a:r>
            <a:endParaRPr sz="1400">
              <a:latin typeface="Twentieth Century"/>
              <a:ea typeface="Twentieth Century"/>
              <a:cs typeface="Twentieth Century"/>
              <a:sym typeface="Twentieth Century"/>
            </a:endParaRPr>
          </a:p>
        </p:txBody>
      </p:sp>
      <p:sp>
        <p:nvSpPr>
          <p:cNvPr id="251" name="Google Shape;251;p42"/>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Installing Python Locally</a:t>
            </a:r>
            <a:endParaRPr b="1" sz="2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idx="1" type="body"/>
          </p:nvPr>
        </p:nvSpPr>
        <p:spPr>
          <a:xfrm>
            <a:off x="127200" y="991650"/>
            <a:ext cx="8115000" cy="24177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228600" spcFirstLastPara="1" rIns="137150" wrap="square" tIns="137150">
            <a:noAutofit/>
          </a:bodyPr>
          <a:lstStyle/>
          <a:p>
            <a:pPr indent="-228600" lvl="0" marL="342900" rtl="0" algn="l">
              <a:lnSpc>
                <a:spcPct val="200000"/>
              </a:lnSpc>
              <a:spcBef>
                <a:spcPts val="0"/>
              </a:spcBef>
              <a:spcAft>
                <a:spcPts val="0"/>
              </a:spcAft>
              <a:buClr>
                <a:schemeClr val="dk1"/>
              </a:buClr>
              <a:buSzPts val="1500"/>
              <a:buFont typeface="Twentieth Century"/>
              <a:buChar char="➔"/>
            </a:pPr>
            <a:r>
              <a:rPr b="1" lang="en" sz="1500">
                <a:latin typeface="Twentieth Century"/>
                <a:ea typeface="Twentieth Century"/>
                <a:cs typeface="Twentieth Century"/>
                <a:sym typeface="Twentieth Century"/>
              </a:rPr>
              <a:t>p</a:t>
            </a:r>
            <a:r>
              <a:rPr b="1" lang="en" sz="1500">
                <a:latin typeface="Twentieth Century"/>
                <a:ea typeface="Twentieth Century"/>
                <a:cs typeface="Twentieth Century"/>
                <a:sym typeface="Twentieth Century"/>
              </a:rPr>
              <a:t>ip </a:t>
            </a:r>
            <a:r>
              <a:rPr lang="en" sz="1500">
                <a:latin typeface="Twentieth Century"/>
                <a:ea typeface="Twentieth Century"/>
                <a:cs typeface="Twentieth Century"/>
                <a:sym typeface="Twentieth Century"/>
              </a:rPr>
              <a:t>is the default package installer for Python</a:t>
            </a:r>
            <a:endParaRPr sz="1500">
              <a:latin typeface="Twentieth Century"/>
              <a:ea typeface="Twentieth Century"/>
              <a:cs typeface="Twentieth Century"/>
              <a:sym typeface="Twentieth Century"/>
            </a:endParaRPr>
          </a:p>
          <a:p>
            <a:pPr indent="-228600" lvl="0" marL="342900" rtl="0" algn="l">
              <a:lnSpc>
                <a:spcPct val="200000"/>
              </a:lnSpc>
              <a:spcBef>
                <a:spcPts val="0"/>
              </a:spcBef>
              <a:spcAft>
                <a:spcPts val="0"/>
              </a:spcAft>
              <a:buClr>
                <a:schemeClr val="dk1"/>
              </a:buClr>
              <a:buSzPts val="1500"/>
              <a:buFont typeface="Twentieth Century"/>
              <a:buChar char="➔"/>
            </a:pPr>
            <a:r>
              <a:rPr lang="en" sz="1500">
                <a:latin typeface="Twentieth Century"/>
                <a:ea typeface="Twentieth Century"/>
                <a:cs typeface="Twentieth Century"/>
                <a:sym typeface="Twentieth Century"/>
              </a:rPr>
              <a:t>You can use pip to install packages from the Python Package Index and other indexes</a:t>
            </a:r>
            <a:endParaRPr sz="1500">
              <a:latin typeface="Twentieth Century"/>
              <a:ea typeface="Twentieth Century"/>
              <a:cs typeface="Twentieth Century"/>
              <a:sym typeface="Twentieth Century"/>
            </a:endParaRPr>
          </a:p>
          <a:p>
            <a:pPr indent="-228600" lvl="0" marL="342900" rtl="0" algn="l">
              <a:lnSpc>
                <a:spcPct val="200000"/>
              </a:lnSpc>
              <a:spcBef>
                <a:spcPts val="0"/>
              </a:spcBef>
              <a:spcAft>
                <a:spcPts val="0"/>
              </a:spcAft>
              <a:buSzPts val="1500"/>
              <a:buFont typeface="Twentieth Century"/>
              <a:buChar char="➔"/>
            </a:pPr>
            <a:r>
              <a:rPr lang="en" sz="1500">
                <a:latin typeface="Twentieth Century"/>
                <a:ea typeface="Twentieth Century"/>
                <a:cs typeface="Twentieth Century"/>
                <a:sym typeface="Twentieth Century"/>
              </a:rPr>
              <a:t>Although generally safe, packages should always be vetted before installation and use</a:t>
            </a:r>
            <a:endParaRPr sz="1500">
              <a:latin typeface="Twentieth Century"/>
              <a:ea typeface="Twentieth Century"/>
              <a:cs typeface="Twentieth Century"/>
              <a:sym typeface="Twentieth Century"/>
            </a:endParaRPr>
          </a:p>
          <a:p>
            <a:pPr indent="-228600" lvl="0" marL="342900" rtl="0" algn="l">
              <a:lnSpc>
                <a:spcPct val="200000"/>
              </a:lnSpc>
              <a:spcBef>
                <a:spcPts val="0"/>
              </a:spcBef>
              <a:spcAft>
                <a:spcPts val="0"/>
              </a:spcAft>
              <a:buSzPts val="1500"/>
              <a:buFont typeface="Twentieth Century"/>
              <a:buChar char="➔"/>
            </a:pPr>
            <a:r>
              <a:rPr lang="en" sz="1500">
                <a:latin typeface="Twentieth Century"/>
                <a:ea typeface="Twentieth Century"/>
                <a:cs typeface="Twentieth Century"/>
                <a:sym typeface="Twentieth Century"/>
              </a:rPr>
              <a:t>pip can be used to install packages if you are running Python locally or in Google Colab</a:t>
            </a:r>
            <a:endParaRPr sz="1500">
              <a:latin typeface="Twentieth Century"/>
              <a:ea typeface="Twentieth Century"/>
              <a:cs typeface="Twentieth Century"/>
              <a:sym typeface="Twentieth Century"/>
            </a:endParaRPr>
          </a:p>
          <a:p>
            <a:pPr indent="-228600" lvl="0" marL="342900" rtl="0" algn="l">
              <a:lnSpc>
                <a:spcPct val="200000"/>
              </a:lnSpc>
              <a:spcBef>
                <a:spcPts val="0"/>
              </a:spcBef>
              <a:spcAft>
                <a:spcPts val="0"/>
              </a:spcAft>
              <a:buSzPts val="1500"/>
              <a:buFont typeface="Twentieth Century"/>
              <a:buChar char="➔"/>
            </a:pPr>
            <a:r>
              <a:rPr lang="en" sz="1500">
                <a:latin typeface="Twentieth Century"/>
                <a:ea typeface="Twentieth Century"/>
                <a:cs typeface="Twentieth Century"/>
                <a:sym typeface="Twentieth Century"/>
              </a:rPr>
              <a:t>Installing and uninstalling packages is simple and fast</a:t>
            </a:r>
            <a:endParaRPr sz="1500">
              <a:latin typeface="Twentieth Century"/>
              <a:ea typeface="Twentieth Century"/>
              <a:cs typeface="Twentieth Century"/>
              <a:sym typeface="Twentieth Century"/>
            </a:endParaRPr>
          </a:p>
        </p:txBody>
      </p:sp>
      <p:sp>
        <p:nvSpPr>
          <p:cNvPr id="258" name="Google Shape;258;p43"/>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Installing New Python Packages</a:t>
            </a:r>
            <a:endParaRPr b="1" sz="2500">
              <a:solidFill>
                <a:schemeClr val="lt1"/>
              </a:solidFill>
              <a:latin typeface="Twentieth Century"/>
              <a:ea typeface="Twentieth Century"/>
              <a:cs typeface="Twentieth Century"/>
              <a:sym typeface="Twentieth Century"/>
            </a:endParaRPr>
          </a:p>
        </p:txBody>
      </p:sp>
      <p:pic>
        <p:nvPicPr>
          <p:cNvPr id="259" name="Google Shape;259;p43"/>
          <p:cNvPicPr preferRelativeResize="0"/>
          <p:nvPr/>
        </p:nvPicPr>
        <p:blipFill>
          <a:blip r:embed="rId3">
            <a:alphaModFix/>
          </a:blip>
          <a:stretch>
            <a:fillRect/>
          </a:stretch>
        </p:blipFill>
        <p:spPr>
          <a:xfrm>
            <a:off x="7663350" y="920150"/>
            <a:ext cx="1369750" cy="957699"/>
          </a:xfrm>
          <a:prstGeom prst="rect">
            <a:avLst/>
          </a:prstGeom>
          <a:noFill/>
          <a:ln>
            <a:noFill/>
          </a:ln>
          <a:effectLst>
            <a:outerShdw blurRad="57150" rotWithShape="0" algn="bl" dir="5400000" dist="19050">
              <a:srgbClr val="000000">
                <a:alpha val="50000"/>
              </a:srgbClr>
            </a:outerShdw>
          </a:effectLst>
        </p:spPr>
      </p:pic>
      <p:pic>
        <p:nvPicPr>
          <p:cNvPr id="260" name="Google Shape;260;p43"/>
          <p:cNvPicPr preferRelativeResize="0"/>
          <p:nvPr/>
        </p:nvPicPr>
        <p:blipFill>
          <a:blip r:embed="rId4">
            <a:alphaModFix/>
          </a:blip>
          <a:stretch>
            <a:fillRect/>
          </a:stretch>
        </p:blipFill>
        <p:spPr>
          <a:xfrm>
            <a:off x="5299150" y="2841750"/>
            <a:ext cx="3593876" cy="2212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idx="1" type="body"/>
          </p:nvPr>
        </p:nvSpPr>
        <p:spPr>
          <a:xfrm>
            <a:off x="302150" y="1019700"/>
            <a:ext cx="4900800" cy="14706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137150">
            <a:noAutofit/>
          </a:bodyPr>
          <a:lstStyle/>
          <a:p>
            <a:pPr indent="-6350" lvl="0" marL="177800" rtl="0" algn="l">
              <a:lnSpc>
                <a:spcPct val="150000"/>
              </a:lnSpc>
              <a:spcBef>
                <a:spcPts val="0"/>
              </a:spcBef>
              <a:spcAft>
                <a:spcPts val="0"/>
              </a:spcAft>
              <a:buClr>
                <a:schemeClr val="dk1"/>
              </a:buClr>
              <a:buSzPts val="700"/>
              <a:buFont typeface="Noto Sans Symbols"/>
              <a:buNone/>
            </a:pPr>
            <a:r>
              <a:rPr lang="en" sz="1300">
                <a:latin typeface="Twentieth Century"/>
                <a:ea typeface="Twentieth Century"/>
                <a:cs typeface="Twentieth Century"/>
                <a:sym typeface="Twentieth Century"/>
              </a:rPr>
              <a:t>You </a:t>
            </a:r>
            <a:r>
              <a:rPr b="1" lang="en" sz="1300">
                <a:latin typeface="Twentieth Century"/>
                <a:ea typeface="Twentieth Century"/>
                <a:cs typeface="Twentieth Century"/>
                <a:sym typeface="Twentieth Century"/>
              </a:rPr>
              <a:t>can </a:t>
            </a:r>
            <a:r>
              <a:rPr lang="en" sz="1300">
                <a:latin typeface="Twentieth Century"/>
                <a:ea typeface="Twentieth Century"/>
                <a:cs typeface="Twentieth Century"/>
                <a:sym typeface="Twentieth Century"/>
              </a:rPr>
              <a:t>write Python code and run it from your Command Prompt or Terminal…</a:t>
            </a:r>
            <a:endParaRPr sz="1200">
              <a:latin typeface="Twentieth Century"/>
              <a:ea typeface="Twentieth Century"/>
              <a:cs typeface="Twentieth Century"/>
              <a:sym typeface="Twentieth Century"/>
            </a:endParaRPr>
          </a:p>
        </p:txBody>
      </p:sp>
      <p:pic>
        <p:nvPicPr>
          <p:cNvPr id="267" name="Google Shape;267;p44"/>
          <p:cNvPicPr preferRelativeResize="0"/>
          <p:nvPr/>
        </p:nvPicPr>
        <p:blipFill>
          <a:blip r:embed="rId3">
            <a:alphaModFix/>
          </a:blip>
          <a:stretch>
            <a:fillRect/>
          </a:stretch>
        </p:blipFill>
        <p:spPr>
          <a:xfrm>
            <a:off x="2818150" y="1955375"/>
            <a:ext cx="6082924" cy="2978925"/>
          </a:xfrm>
          <a:prstGeom prst="rect">
            <a:avLst/>
          </a:prstGeom>
          <a:noFill/>
          <a:ln>
            <a:noFill/>
          </a:ln>
        </p:spPr>
      </p:pic>
      <p:sp>
        <p:nvSpPr>
          <p:cNvPr id="268" name="Google Shape;268;p44"/>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Integrated Development Environments (IDEs)</a:t>
            </a:r>
            <a:endParaRPr b="1" sz="2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idx="1" type="body"/>
          </p:nvPr>
        </p:nvSpPr>
        <p:spPr>
          <a:xfrm>
            <a:off x="302150" y="2571750"/>
            <a:ext cx="4900800" cy="23646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137150">
            <a:noAutofit/>
          </a:bodyPr>
          <a:lstStyle/>
          <a:p>
            <a:pPr indent="-209550" lvl="0" marL="285750" rtl="0" algn="l">
              <a:lnSpc>
                <a:spcPct val="140000"/>
              </a:lnSpc>
              <a:spcBef>
                <a:spcPts val="1000"/>
              </a:spcBef>
              <a:spcAft>
                <a:spcPts val="0"/>
              </a:spcAft>
              <a:buClr>
                <a:schemeClr val="dk1"/>
              </a:buClr>
              <a:buSzPts val="1200"/>
              <a:buFont typeface="Noto Sans Symbols"/>
              <a:buChar char="➔"/>
            </a:pPr>
            <a:r>
              <a:rPr b="1" lang="en" sz="1200">
                <a:latin typeface="Twentieth Century"/>
                <a:ea typeface="Twentieth Century"/>
                <a:cs typeface="Twentieth Century"/>
                <a:sym typeface="Twentieth Century"/>
              </a:rPr>
              <a:t>Jupyter (</a:t>
            </a:r>
            <a:r>
              <a:rPr b="1" lang="en" sz="1200" u="sng">
                <a:solidFill>
                  <a:schemeClr val="hlink"/>
                </a:solidFill>
                <a:latin typeface="Twentieth Century"/>
                <a:ea typeface="Twentieth Century"/>
                <a:cs typeface="Twentieth Century"/>
                <a:sym typeface="Twentieth Century"/>
                <a:hlinkClick r:id="rId3"/>
              </a:rPr>
              <a:t>https://jupyter.org/</a:t>
            </a:r>
            <a:r>
              <a:rPr b="1" lang="en" sz="1200">
                <a:latin typeface="Twentieth Century"/>
                <a:ea typeface="Twentieth Century"/>
                <a:cs typeface="Twentieth Century"/>
                <a:sym typeface="Twentieth Century"/>
              </a:rPr>
              <a:t>)</a:t>
            </a:r>
            <a:endParaRPr b="1" sz="1200">
              <a:latin typeface="Twentieth Century"/>
              <a:ea typeface="Twentieth Century"/>
              <a:cs typeface="Twentieth Century"/>
              <a:sym typeface="Twentieth Century"/>
            </a:endParaRPr>
          </a:p>
          <a:p>
            <a:pPr indent="-209550" lvl="0" marL="285750" rtl="0" algn="l">
              <a:lnSpc>
                <a:spcPct val="140000"/>
              </a:lnSpc>
              <a:spcBef>
                <a:spcPts val="1000"/>
              </a:spcBef>
              <a:spcAft>
                <a:spcPts val="0"/>
              </a:spcAft>
              <a:buClr>
                <a:schemeClr val="dk1"/>
              </a:buClr>
              <a:buSzPts val="1200"/>
              <a:buFont typeface="Noto Sans Symbols"/>
              <a:buChar char="➔"/>
            </a:pPr>
            <a:r>
              <a:rPr b="1" lang="en" sz="1200">
                <a:latin typeface="Twentieth Century"/>
                <a:ea typeface="Twentieth Century"/>
                <a:cs typeface="Twentieth Century"/>
                <a:sym typeface="Twentieth Century"/>
              </a:rPr>
              <a:t>VS Code (</a:t>
            </a:r>
            <a:r>
              <a:rPr b="1" lang="en" sz="1200" u="sng">
                <a:solidFill>
                  <a:schemeClr val="hlink"/>
                </a:solidFill>
                <a:latin typeface="Twentieth Century"/>
                <a:ea typeface="Twentieth Century"/>
                <a:cs typeface="Twentieth Century"/>
                <a:sym typeface="Twentieth Century"/>
                <a:hlinkClick r:id="rId4"/>
              </a:rPr>
              <a:t>https://code.visualstudio.com/</a:t>
            </a:r>
            <a:r>
              <a:rPr b="1" lang="en" sz="1200">
                <a:latin typeface="Twentieth Century"/>
                <a:ea typeface="Twentieth Century"/>
                <a:cs typeface="Twentieth Century"/>
                <a:sym typeface="Twentieth Century"/>
              </a:rPr>
              <a:t>) </a:t>
            </a:r>
            <a:endParaRPr b="1" sz="1200">
              <a:latin typeface="Twentieth Century"/>
              <a:ea typeface="Twentieth Century"/>
              <a:cs typeface="Twentieth Century"/>
              <a:sym typeface="Twentieth Century"/>
            </a:endParaRPr>
          </a:p>
          <a:p>
            <a:pPr indent="-209550" lvl="0" marL="285750" rtl="0" algn="l">
              <a:lnSpc>
                <a:spcPct val="140000"/>
              </a:lnSpc>
              <a:spcBef>
                <a:spcPts val="1000"/>
              </a:spcBef>
              <a:spcAft>
                <a:spcPts val="0"/>
              </a:spcAft>
              <a:buSzPts val="1200"/>
              <a:buFont typeface="Twentieth Century"/>
              <a:buChar char="➔"/>
            </a:pPr>
            <a:r>
              <a:rPr b="1" lang="en" sz="1200">
                <a:latin typeface="Twentieth Century"/>
                <a:ea typeface="Twentieth Century"/>
                <a:cs typeface="Twentieth Century"/>
                <a:sym typeface="Twentieth Century"/>
              </a:rPr>
              <a:t>Pulsar (</a:t>
            </a:r>
            <a:r>
              <a:rPr b="1" lang="en" sz="1200" u="sng">
                <a:solidFill>
                  <a:schemeClr val="hlink"/>
                </a:solidFill>
                <a:latin typeface="Twentieth Century"/>
                <a:ea typeface="Twentieth Century"/>
                <a:cs typeface="Twentieth Century"/>
                <a:sym typeface="Twentieth Century"/>
                <a:hlinkClick r:id="rId5"/>
              </a:rPr>
              <a:t>https://pulsar-edit.dev/</a:t>
            </a:r>
            <a:r>
              <a:rPr b="1" lang="en" sz="1200">
                <a:latin typeface="Twentieth Century"/>
                <a:ea typeface="Twentieth Century"/>
                <a:cs typeface="Twentieth Century"/>
                <a:sym typeface="Twentieth Century"/>
              </a:rPr>
              <a:t>) </a:t>
            </a:r>
            <a:endParaRPr b="1" sz="1200">
              <a:latin typeface="Twentieth Century"/>
              <a:ea typeface="Twentieth Century"/>
              <a:cs typeface="Twentieth Century"/>
              <a:sym typeface="Twentieth Century"/>
            </a:endParaRPr>
          </a:p>
          <a:p>
            <a:pPr indent="-209550" lvl="0" marL="285750" rtl="0" algn="l">
              <a:lnSpc>
                <a:spcPct val="140000"/>
              </a:lnSpc>
              <a:spcBef>
                <a:spcPts val="1000"/>
              </a:spcBef>
              <a:spcAft>
                <a:spcPts val="0"/>
              </a:spcAft>
              <a:buSzPts val="1200"/>
              <a:buFont typeface="Noto Sans Symbols"/>
              <a:buChar char="➔"/>
            </a:pPr>
            <a:r>
              <a:rPr b="1" lang="en" sz="1200">
                <a:latin typeface="Twentieth Century"/>
                <a:ea typeface="Twentieth Century"/>
                <a:cs typeface="Twentieth Century"/>
                <a:sym typeface="Twentieth Century"/>
              </a:rPr>
              <a:t>PyCharm (</a:t>
            </a:r>
            <a:r>
              <a:rPr b="1" lang="en" sz="1200" u="sng">
                <a:solidFill>
                  <a:schemeClr val="hlink"/>
                </a:solidFill>
                <a:latin typeface="Twentieth Century"/>
                <a:ea typeface="Twentieth Century"/>
                <a:cs typeface="Twentieth Century"/>
                <a:sym typeface="Twentieth Century"/>
                <a:hlinkClick r:id="rId6"/>
              </a:rPr>
              <a:t>https://www.jetbrains.com/pycharm/download/</a:t>
            </a:r>
            <a:r>
              <a:rPr b="1" lang="en" sz="1200">
                <a:latin typeface="Twentieth Century"/>
                <a:ea typeface="Twentieth Century"/>
                <a:cs typeface="Twentieth Century"/>
                <a:sym typeface="Twentieth Century"/>
              </a:rPr>
              <a:t>)</a:t>
            </a:r>
            <a:endParaRPr b="1" sz="1200">
              <a:latin typeface="Twentieth Century"/>
              <a:ea typeface="Twentieth Century"/>
              <a:cs typeface="Twentieth Century"/>
              <a:sym typeface="Twentieth Century"/>
            </a:endParaRPr>
          </a:p>
          <a:p>
            <a:pPr indent="-209550" lvl="0" marL="285750" rtl="0" algn="l">
              <a:lnSpc>
                <a:spcPct val="140000"/>
              </a:lnSpc>
              <a:spcBef>
                <a:spcPts val="1000"/>
              </a:spcBef>
              <a:spcAft>
                <a:spcPts val="0"/>
              </a:spcAft>
              <a:buSzPts val="1200"/>
              <a:buFont typeface="Noto Sans Symbols"/>
              <a:buChar char="➔"/>
            </a:pPr>
            <a:r>
              <a:rPr b="1" lang="en" sz="1200">
                <a:latin typeface="Twentieth Century"/>
                <a:ea typeface="Twentieth Century"/>
                <a:cs typeface="Twentieth Century"/>
                <a:sym typeface="Twentieth Century"/>
              </a:rPr>
              <a:t>Spyder (</a:t>
            </a:r>
            <a:r>
              <a:rPr b="1" lang="en" sz="1200" u="sng">
                <a:solidFill>
                  <a:schemeClr val="hlink"/>
                </a:solidFill>
                <a:latin typeface="Twentieth Century"/>
                <a:ea typeface="Twentieth Century"/>
                <a:cs typeface="Twentieth Century"/>
                <a:sym typeface="Twentieth Century"/>
                <a:hlinkClick r:id="rId7"/>
              </a:rPr>
              <a:t>https://www.spyder-ide.org/</a:t>
            </a:r>
            <a:r>
              <a:rPr lang="en" sz="1200">
                <a:latin typeface="Twentieth Century"/>
                <a:ea typeface="Twentieth Century"/>
                <a:cs typeface="Twentieth Century"/>
                <a:sym typeface="Twentieth Century"/>
              </a:rPr>
              <a:t>)</a:t>
            </a:r>
            <a:endParaRPr sz="1200">
              <a:latin typeface="Twentieth Century"/>
              <a:ea typeface="Twentieth Century"/>
              <a:cs typeface="Twentieth Century"/>
              <a:sym typeface="Twentieth Century"/>
            </a:endParaRPr>
          </a:p>
        </p:txBody>
      </p:sp>
      <p:pic>
        <p:nvPicPr>
          <p:cNvPr id="275" name="Google Shape;275;p45"/>
          <p:cNvPicPr preferRelativeResize="0"/>
          <p:nvPr/>
        </p:nvPicPr>
        <p:blipFill>
          <a:blip r:embed="rId8">
            <a:alphaModFix/>
          </a:blip>
          <a:stretch>
            <a:fillRect/>
          </a:stretch>
        </p:blipFill>
        <p:spPr>
          <a:xfrm>
            <a:off x="3138875" y="4279250"/>
            <a:ext cx="1803974" cy="442475"/>
          </a:xfrm>
          <a:prstGeom prst="rect">
            <a:avLst/>
          </a:prstGeom>
          <a:noFill/>
          <a:ln>
            <a:noFill/>
          </a:ln>
        </p:spPr>
      </p:pic>
      <p:sp>
        <p:nvSpPr>
          <p:cNvPr id="276" name="Google Shape;276;p45"/>
          <p:cNvSpPr txBox="1"/>
          <p:nvPr>
            <p:ph idx="1" type="body"/>
          </p:nvPr>
        </p:nvSpPr>
        <p:spPr>
          <a:xfrm>
            <a:off x="302150" y="1019700"/>
            <a:ext cx="4900800" cy="14706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137150">
            <a:noAutofit/>
          </a:bodyPr>
          <a:lstStyle/>
          <a:p>
            <a:pPr indent="-6350" lvl="0" marL="177800" rtl="0" algn="l">
              <a:lnSpc>
                <a:spcPct val="150000"/>
              </a:lnSpc>
              <a:spcBef>
                <a:spcPts val="0"/>
              </a:spcBef>
              <a:spcAft>
                <a:spcPts val="0"/>
              </a:spcAft>
              <a:buClr>
                <a:schemeClr val="dk1"/>
              </a:buClr>
              <a:buSzPts val="700"/>
              <a:buFont typeface="Noto Sans Symbols"/>
              <a:buNone/>
            </a:pPr>
            <a:r>
              <a:rPr lang="en" sz="1300">
                <a:latin typeface="Twentieth Century"/>
                <a:ea typeface="Twentieth Century"/>
                <a:cs typeface="Twentieth Century"/>
                <a:sym typeface="Twentieth Century"/>
              </a:rPr>
              <a:t>You </a:t>
            </a:r>
            <a:r>
              <a:rPr b="1" lang="en" sz="1300">
                <a:latin typeface="Twentieth Century"/>
                <a:ea typeface="Twentieth Century"/>
                <a:cs typeface="Twentieth Century"/>
                <a:sym typeface="Twentieth Century"/>
              </a:rPr>
              <a:t>can </a:t>
            </a:r>
            <a:r>
              <a:rPr lang="en" sz="1300">
                <a:latin typeface="Twentieth Century"/>
                <a:ea typeface="Twentieth Century"/>
                <a:cs typeface="Twentieth Century"/>
                <a:sym typeface="Twentieth Century"/>
              </a:rPr>
              <a:t>write Python code and run it from your Command Prompt or Terminal…</a:t>
            </a:r>
            <a:r>
              <a:rPr b="1" lang="en" sz="1300">
                <a:latin typeface="Twentieth Century"/>
                <a:ea typeface="Twentieth Century"/>
                <a:cs typeface="Twentieth Century"/>
                <a:sym typeface="Twentieth Century"/>
              </a:rPr>
              <a:t>but </a:t>
            </a:r>
            <a:r>
              <a:rPr lang="en" sz="1300">
                <a:latin typeface="Twentieth Century"/>
                <a:ea typeface="Twentieth Century"/>
                <a:cs typeface="Twentieth Century"/>
                <a:sym typeface="Twentieth Century"/>
              </a:rPr>
              <a:t>using an IDE makes writing code much easier</a:t>
            </a:r>
            <a:endParaRPr sz="1300">
              <a:latin typeface="Twentieth Century"/>
              <a:ea typeface="Twentieth Century"/>
              <a:cs typeface="Twentieth Century"/>
              <a:sym typeface="Twentieth Century"/>
            </a:endParaRPr>
          </a:p>
          <a:p>
            <a:pPr indent="-6350" lvl="0" marL="177800" rtl="0" algn="l">
              <a:lnSpc>
                <a:spcPct val="150000"/>
              </a:lnSpc>
              <a:spcBef>
                <a:spcPts val="0"/>
              </a:spcBef>
              <a:spcAft>
                <a:spcPts val="0"/>
              </a:spcAft>
              <a:buClr>
                <a:schemeClr val="dk1"/>
              </a:buClr>
              <a:buSzPts val="700"/>
              <a:buFont typeface="Noto Sans Symbols"/>
              <a:buNone/>
            </a:pPr>
            <a:r>
              <a:t/>
            </a:r>
            <a:endParaRPr sz="400">
              <a:latin typeface="Twentieth Century"/>
              <a:ea typeface="Twentieth Century"/>
              <a:cs typeface="Twentieth Century"/>
              <a:sym typeface="Twentieth Century"/>
            </a:endParaRPr>
          </a:p>
          <a:p>
            <a:pPr indent="-6350" lvl="0" marL="177800" rtl="0" algn="l">
              <a:lnSpc>
                <a:spcPct val="150000"/>
              </a:lnSpc>
              <a:spcBef>
                <a:spcPts val="0"/>
              </a:spcBef>
              <a:spcAft>
                <a:spcPts val="0"/>
              </a:spcAft>
              <a:buClr>
                <a:schemeClr val="dk1"/>
              </a:buClr>
              <a:buSzPts val="700"/>
              <a:buFont typeface="Noto Sans Symbols"/>
              <a:buNone/>
            </a:pPr>
            <a:r>
              <a:rPr lang="en" sz="1300">
                <a:latin typeface="Twentieth Century"/>
                <a:ea typeface="Twentieth Century"/>
                <a:cs typeface="Twentieth Century"/>
                <a:sym typeface="Twentieth Century"/>
              </a:rPr>
              <a:t>An </a:t>
            </a:r>
            <a:r>
              <a:rPr b="1" lang="en" sz="1300">
                <a:latin typeface="Twentieth Century"/>
                <a:ea typeface="Twentieth Century"/>
                <a:cs typeface="Twentieth Century"/>
                <a:sym typeface="Twentieth Century"/>
              </a:rPr>
              <a:t>IDE (integrated development environment) </a:t>
            </a:r>
            <a:r>
              <a:rPr lang="en" sz="1300">
                <a:latin typeface="Twentieth Century"/>
                <a:ea typeface="Twentieth Century"/>
                <a:cs typeface="Twentieth Century"/>
                <a:sym typeface="Twentieth Century"/>
              </a:rPr>
              <a:t>is a software solution designed to facilitate writing code</a:t>
            </a:r>
            <a:endParaRPr sz="1200">
              <a:latin typeface="Twentieth Century"/>
              <a:ea typeface="Twentieth Century"/>
              <a:cs typeface="Twentieth Century"/>
              <a:sym typeface="Twentieth Century"/>
            </a:endParaRPr>
          </a:p>
        </p:txBody>
      </p:sp>
      <p:sp>
        <p:nvSpPr>
          <p:cNvPr id="277" name="Google Shape;277;p45"/>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Integrated Development Environments (IDEs)</a:t>
            </a:r>
            <a:endParaRPr b="1" sz="2500">
              <a:solidFill>
                <a:schemeClr val="lt1"/>
              </a:solidFill>
              <a:latin typeface="Twentieth Century"/>
              <a:ea typeface="Twentieth Century"/>
              <a:cs typeface="Twentieth Century"/>
              <a:sym typeface="Twentieth Century"/>
            </a:endParaRPr>
          </a:p>
        </p:txBody>
      </p:sp>
      <p:pic>
        <p:nvPicPr>
          <p:cNvPr id="278" name="Google Shape;278;p45"/>
          <p:cNvPicPr preferRelativeResize="0"/>
          <p:nvPr/>
        </p:nvPicPr>
        <p:blipFill>
          <a:blip r:embed="rId9">
            <a:alphaModFix/>
          </a:blip>
          <a:stretch>
            <a:fillRect/>
          </a:stretch>
        </p:blipFill>
        <p:spPr>
          <a:xfrm>
            <a:off x="2801345" y="3472899"/>
            <a:ext cx="492268" cy="482501"/>
          </a:xfrm>
          <a:prstGeom prst="rect">
            <a:avLst/>
          </a:prstGeom>
          <a:noFill/>
          <a:ln>
            <a:noFill/>
          </a:ln>
        </p:spPr>
      </p:pic>
      <p:pic>
        <p:nvPicPr>
          <p:cNvPr id="279" name="Google Shape;279;p45"/>
          <p:cNvPicPr preferRelativeResize="0"/>
          <p:nvPr/>
        </p:nvPicPr>
        <p:blipFill>
          <a:blip r:embed="rId10">
            <a:alphaModFix/>
          </a:blip>
          <a:stretch>
            <a:fillRect/>
          </a:stretch>
        </p:blipFill>
        <p:spPr>
          <a:xfrm>
            <a:off x="3486350" y="3051227"/>
            <a:ext cx="492276" cy="492276"/>
          </a:xfrm>
          <a:prstGeom prst="rect">
            <a:avLst/>
          </a:prstGeom>
          <a:noFill/>
          <a:ln>
            <a:noFill/>
          </a:ln>
        </p:spPr>
      </p:pic>
      <p:pic>
        <p:nvPicPr>
          <p:cNvPr id="280" name="Google Shape;280;p45"/>
          <p:cNvPicPr preferRelativeResize="0"/>
          <p:nvPr/>
        </p:nvPicPr>
        <p:blipFill>
          <a:blip r:embed="rId11">
            <a:alphaModFix/>
          </a:blip>
          <a:stretch>
            <a:fillRect/>
          </a:stretch>
        </p:blipFill>
        <p:spPr>
          <a:xfrm>
            <a:off x="2657499" y="2571745"/>
            <a:ext cx="555501" cy="643850"/>
          </a:xfrm>
          <a:prstGeom prst="rect">
            <a:avLst/>
          </a:prstGeom>
          <a:noFill/>
          <a:ln>
            <a:noFill/>
          </a:ln>
        </p:spPr>
      </p:pic>
      <p:pic>
        <p:nvPicPr>
          <p:cNvPr id="281" name="Google Shape;281;p45"/>
          <p:cNvPicPr preferRelativeResize="0"/>
          <p:nvPr/>
        </p:nvPicPr>
        <p:blipFill>
          <a:blip r:embed="rId12">
            <a:alphaModFix/>
          </a:blip>
          <a:stretch>
            <a:fillRect/>
          </a:stretch>
        </p:blipFill>
        <p:spPr>
          <a:xfrm>
            <a:off x="4572000" y="3883326"/>
            <a:ext cx="492276" cy="492276"/>
          </a:xfrm>
          <a:prstGeom prst="rect">
            <a:avLst/>
          </a:prstGeom>
          <a:noFill/>
          <a:ln>
            <a:noFill/>
          </a:ln>
        </p:spPr>
      </p:pic>
      <p:pic>
        <p:nvPicPr>
          <p:cNvPr id="282" name="Google Shape;282;p45"/>
          <p:cNvPicPr preferRelativeResize="0"/>
          <p:nvPr/>
        </p:nvPicPr>
        <p:blipFill>
          <a:blip r:embed="rId13">
            <a:alphaModFix/>
          </a:blip>
          <a:stretch>
            <a:fillRect/>
          </a:stretch>
        </p:blipFill>
        <p:spPr>
          <a:xfrm>
            <a:off x="5895225" y="1019700"/>
            <a:ext cx="3103028" cy="3983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nvSpPr>
        <p:spPr>
          <a:xfrm>
            <a:off x="328550" y="1047000"/>
            <a:ext cx="5439600" cy="3049500"/>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t" bIns="182875" lIns="365750" spcFirstLastPara="1" rIns="182875" wrap="square" tIns="182875">
            <a:normAutofit/>
          </a:bodyPr>
          <a:lstStyle/>
          <a:p>
            <a:pPr indent="-279987" lvl="0" marL="228600" rtl="0" algn="l">
              <a:lnSpc>
                <a:spcPct val="140000"/>
              </a:lnSpc>
              <a:spcBef>
                <a:spcPts val="0"/>
              </a:spcBef>
              <a:spcAft>
                <a:spcPts val="0"/>
              </a:spcAft>
              <a:buClr>
                <a:srgbClr val="000000"/>
              </a:buClr>
              <a:buSzPts val="1799"/>
              <a:buFont typeface="Noto Sans Symbols"/>
              <a:buChar char="➔"/>
            </a:pPr>
            <a:r>
              <a:rPr lang="en" sz="1799">
                <a:latin typeface="Twentieth Century"/>
                <a:ea typeface="Twentieth Century"/>
                <a:cs typeface="Twentieth Century"/>
                <a:sym typeface="Twentieth Century"/>
              </a:rPr>
              <a:t>VS Code </a:t>
            </a:r>
            <a:r>
              <a:rPr lang="en" sz="1799">
                <a:solidFill>
                  <a:srgbClr val="000000"/>
                </a:solidFill>
                <a:latin typeface="Twentieth Century"/>
                <a:ea typeface="Twentieth Century"/>
                <a:cs typeface="Twentieth Century"/>
                <a:sym typeface="Twentieth Century"/>
              </a:rPr>
              <a:t>is a great IDE for Python because it is:</a:t>
            </a:r>
            <a:endParaRPr sz="1799">
              <a:solidFill>
                <a:srgbClr val="000000"/>
              </a:solidFill>
            </a:endParaRPr>
          </a:p>
          <a:p>
            <a:pPr indent="-270809" lvl="1" marL="685800" rtl="0" algn="l">
              <a:lnSpc>
                <a:spcPct val="140000"/>
              </a:lnSpc>
              <a:spcBef>
                <a:spcPts val="1000"/>
              </a:spcBef>
              <a:spcAft>
                <a:spcPts val="0"/>
              </a:spcAft>
              <a:buClr>
                <a:srgbClr val="000000"/>
              </a:buClr>
              <a:buSzPts val="1545"/>
              <a:buFont typeface="Noto Sans Symbols"/>
              <a:buChar char="◆"/>
            </a:pPr>
            <a:r>
              <a:rPr lang="en" sz="1544">
                <a:solidFill>
                  <a:srgbClr val="000000"/>
                </a:solidFill>
                <a:latin typeface="Twentieth Century"/>
                <a:ea typeface="Twentieth Century"/>
                <a:cs typeface="Twentieth Century"/>
                <a:sym typeface="Twentieth Century"/>
              </a:rPr>
              <a:t>Free</a:t>
            </a:r>
            <a:endParaRPr sz="1344">
              <a:solidFill>
                <a:srgbClr val="000000"/>
              </a:solidFill>
            </a:endParaRPr>
          </a:p>
          <a:p>
            <a:pPr indent="-270809" lvl="1" marL="685800" rtl="0" algn="l">
              <a:lnSpc>
                <a:spcPct val="140000"/>
              </a:lnSpc>
              <a:spcBef>
                <a:spcPts val="1000"/>
              </a:spcBef>
              <a:spcAft>
                <a:spcPts val="0"/>
              </a:spcAft>
              <a:buClr>
                <a:srgbClr val="000000"/>
              </a:buClr>
              <a:buSzPts val="1545"/>
              <a:buFont typeface="Noto Sans Symbols"/>
              <a:buChar char="◆"/>
            </a:pPr>
            <a:r>
              <a:rPr lang="en" sz="1544">
                <a:solidFill>
                  <a:srgbClr val="000000"/>
                </a:solidFill>
                <a:latin typeface="Twentieth Century"/>
                <a:ea typeface="Twentieth Century"/>
                <a:cs typeface="Twentieth Century"/>
                <a:sym typeface="Twentieth Century"/>
              </a:rPr>
              <a:t>Open source</a:t>
            </a:r>
            <a:endParaRPr sz="1544">
              <a:solidFill>
                <a:srgbClr val="000000"/>
              </a:solidFill>
            </a:endParaRPr>
          </a:p>
          <a:p>
            <a:pPr indent="-270809" lvl="1" marL="685800" rtl="0" algn="l">
              <a:lnSpc>
                <a:spcPct val="140000"/>
              </a:lnSpc>
              <a:spcBef>
                <a:spcPts val="1000"/>
              </a:spcBef>
              <a:spcAft>
                <a:spcPts val="0"/>
              </a:spcAft>
              <a:buClr>
                <a:srgbClr val="000000"/>
              </a:buClr>
              <a:buSzPts val="1545"/>
              <a:buFont typeface="Noto Sans Symbols"/>
              <a:buChar char="◆"/>
            </a:pPr>
            <a:r>
              <a:rPr lang="en" sz="1544">
                <a:solidFill>
                  <a:srgbClr val="000000"/>
                </a:solidFill>
                <a:latin typeface="Twentieth Century"/>
                <a:ea typeface="Twentieth Century"/>
                <a:cs typeface="Twentieth Century"/>
                <a:sym typeface="Twentieth Century"/>
              </a:rPr>
              <a:t>Cross platform compatible</a:t>
            </a:r>
            <a:endParaRPr sz="1544">
              <a:solidFill>
                <a:srgbClr val="000000"/>
              </a:solidFill>
              <a:latin typeface="Twentieth Century"/>
              <a:ea typeface="Twentieth Century"/>
              <a:cs typeface="Twentieth Century"/>
              <a:sym typeface="Twentieth Century"/>
            </a:endParaRPr>
          </a:p>
          <a:p>
            <a:pPr indent="-270809" lvl="1" marL="685800" rtl="0" algn="l">
              <a:lnSpc>
                <a:spcPct val="140000"/>
              </a:lnSpc>
              <a:spcBef>
                <a:spcPts val="1000"/>
              </a:spcBef>
              <a:spcAft>
                <a:spcPts val="0"/>
              </a:spcAft>
              <a:buClr>
                <a:srgbClr val="595959"/>
              </a:buClr>
              <a:buSzPts val="1545"/>
              <a:buFont typeface="Twentieth Century"/>
              <a:buChar char="◆"/>
            </a:pPr>
            <a:r>
              <a:rPr lang="en" sz="1544">
                <a:latin typeface="Twentieth Century"/>
                <a:ea typeface="Twentieth Century"/>
                <a:cs typeface="Twentieth Century"/>
                <a:sym typeface="Twentieth Century"/>
              </a:rPr>
              <a:t>Widely utilized</a:t>
            </a:r>
            <a:endParaRPr sz="1544">
              <a:latin typeface="Twentieth Century"/>
              <a:ea typeface="Twentieth Century"/>
              <a:cs typeface="Twentieth Century"/>
              <a:sym typeface="Twentieth Century"/>
            </a:endParaRPr>
          </a:p>
          <a:p>
            <a:pPr indent="-270809" lvl="1" marL="685800" rtl="0" algn="l">
              <a:lnSpc>
                <a:spcPct val="140000"/>
              </a:lnSpc>
              <a:spcBef>
                <a:spcPts val="1000"/>
              </a:spcBef>
              <a:spcAft>
                <a:spcPts val="1000"/>
              </a:spcAft>
              <a:buClr>
                <a:srgbClr val="000000"/>
              </a:buClr>
              <a:buSzPts val="1545"/>
              <a:buFont typeface="Noto Sans Symbols"/>
              <a:buChar char="◆"/>
            </a:pPr>
            <a:r>
              <a:rPr lang="en" sz="1544">
                <a:solidFill>
                  <a:srgbClr val="000000"/>
                </a:solidFill>
                <a:latin typeface="Twentieth Century"/>
                <a:ea typeface="Twentieth Century"/>
                <a:cs typeface="Twentieth Century"/>
                <a:sym typeface="Twentieth Century"/>
              </a:rPr>
              <a:t>Extensible and customizable</a:t>
            </a:r>
            <a:endParaRPr sz="807">
              <a:solidFill>
                <a:srgbClr val="000000"/>
              </a:solidFill>
              <a:latin typeface="Twentieth Century"/>
              <a:ea typeface="Twentieth Century"/>
              <a:cs typeface="Twentieth Century"/>
              <a:sym typeface="Twentieth Century"/>
            </a:endParaRPr>
          </a:p>
        </p:txBody>
      </p:sp>
      <p:sp>
        <p:nvSpPr>
          <p:cNvPr id="289" name="Google Shape;289;p46"/>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Using VS Code as your Python IDE</a:t>
            </a:r>
            <a:endParaRPr b="1" sz="2500">
              <a:solidFill>
                <a:schemeClr val="lt1"/>
              </a:solidFill>
              <a:latin typeface="Twentieth Century"/>
              <a:ea typeface="Twentieth Century"/>
              <a:cs typeface="Twentieth Century"/>
              <a:sym typeface="Twentieth Century"/>
            </a:endParaRPr>
          </a:p>
        </p:txBody>
      </p:sp>
      <p:pic>
        <p:nvPicPr>
          <p:cNvPr id="290" name="Google Shape;290;p46"/>
          <p:cNvPicPr preferRelativeResize="0"/>
          <p:nvPr/>
        </p:nvPicPr>
        <p:blipFill>
          <a:blip r:embed="rId3">
            <a:alphaModFix/>
          </a:blip>
          <a:stretch>
            <a:fillRect/>
          </a:stretch>
        </p:blipFill>
        <p:spPr>
          <a:xfrm>
            <a:off x="328551" y="4315675"/>
            <a:ext cx="2883591" cy="585000"/>
          </a:xfrm>
          <a:prstGeom prst="rect">
            <a:avLst/>
          </a:prstGeom>
          <a:noFill/>
          <a:ln>
            <a:noFill/>
          </a:ln>
          <a:effectLst>
            <a:outerShdw blurRad="57150" rotWithShape="0" algn="bl" dir="5400000" dist="19050">
              <a:srgbClr val="000000">
                <a:alpha val="50000"/>
              </a:srgbClr>
            </a:outerShdw>
          </a:effectLst>
        </p:spPr>
      </p:pic>
      <p:sp>
        <p:nvSpPr>
          <p:cNvPr id="291" name="Google Shape;291;p46"/>
          <p:cNvSpPr txBox="1"/>
          <p:nvPr/>
        </p:nvSpPr>
        <p:spPr>
          <a:xfrm>
            <a:off x="3339288" y="4315675"/>
            <a:ext cx="2428800" cy="585000"/>
          </a:xfrm>
          <a:prstGeom prst="rect">
            <a:avLst/>
          </a:prstGeom>
          <a:solidFill>
            <a:srgbClr val="26262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Calibri"/>
                <a:ea typeface="Calibri"/>
                <a:cs typeface="Calibri"/>
                <a:sym typeface="Calibri"/>
              </a:rPr>
              <a:t>Download VS Code at </a:t>
            </a:r>
            <a:r>
              <a:rPr b="1" lang="en" sz="1300" u="sng">
                <a:solidFill>
                  <a:schemeClr val="hlink"/>
                </a:solidFill>
                <a:latin typeface="Calibri"/>
                <a:ea typeface="Calibri"/>
                <a:cs typeface="Calibri"/>
                <a:sym typeface="Calibri"/>
                <a:hlinkClick r:id="rId4"/>
              </a:rPr>
              <a:t>https://code.visualstudio.com/</a:t>
            </a:r>
            <a:r>
              <a:rPr b="1" lang="en" sz="1300">
                <a:solidFill>
                  <a:schemeClr val="lt1"/>
                </a:solidFill>
                <a:latin typeface="Calibri"/>
                <a:ea typeface="Calibri"/>
                <a:cs typeface="Calibri"/>
                <a:sym typeface="Calibri"/>
              </a:rPr>
              <a:t> </a:t>
            </a:r>
            <a:endParaRPr b="1" sz="1300">
              <a:solidFill>
                <a:schemeClr val="lt1"/>
              </a:solidFill>
              <a:latin typeface="Calibri"/>
              <a:ea typeface="Calibri"/>
              <a:cs typeface="Calibri"/>
              <a:sym typeface="Calibri"/>
            </a:endParaRPr>
          </a:p>
        </p:txBody>
      </p:sp>
      <p:pic>
        <p:nvPicPr>
          <p:cNvPr id="292" name="Google Shape;292;p46"/>
          <p:cNvPicPr preferRelativeResize="0"/>
          <p:nvPr/>
        </p:nvPicPr>
        <p:blipFill>
          <a:blip r:embed="rId5">
            <a:alphaModFix/>
          </a:blip>
          <a:stretch>
            <a:fillRect/>
          </a:stretch>
        </p:blipFill>
        <p:spPr>
          <a:xfrm>
            <a:off x="5895225" y="1019700"/>
            <a:ext cx="3103028" cy="3983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230450" y="71919"/>
            <a:ext cx="88452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chemeClr val="dk1"/>
                </a:solidFill>
              </a:rPr>
              <a:t>Itinerary for the Day</a:t>
            </a:r>
            <a:endParaRPr sz="3000">
              <a:solidFill>
                <a:schemeClr val="dk1"/>
              </a:solidFill>
            </a:endParaRPr>
          </a:p>
        </p:txBody>
      </p:sp>
      <p:pic>
        <p:nvPicPr>
          <p:cNvPr id="157" name="Google Shape;157;p29"/>
          <p:cNvPicPr preferRelativeResize="0"/>
          <p:nvPr/>
        </p:nvPicPr>
        <p:blipFill rotWithShape="1">
          <a:blip r:embed="rId3">
            <a:alphaModFix/>
          </a:blip>
          <a:srcRect b="0" l="0" r="0" t="27188"/>
          <a:stretch/>
        </p:blipFill>
        <p:spPr>
          <a:xfrm>
            <a:off x="318613" y="1506250"/>
            <a:ext cx="8506772" cy="2304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7"/>
          <p:cNvPicPr preferRelativeResize="0"/>
          <p:nvPr/>
        </p:nvPicPr>
        <p:blipFill>
          <a:blip r:embed="rId3">
            <a:alphaModFix/>
          </a:blip>
          <a:stretch>
            <a:fillRect/>
          </a:stretch>
        </p:blipFill>
        <p:spPr>
          <a:xfrm>
            <a:off x="191900" y="3336675"/>
            <a:ext cx="6629000" cy="1295100"/>
          </a:xfrm>
          <a:prstGeom prst="rect">
            <a:avLst/>
          </a:prstGeom>
          <a:noFill/>
          <a:ln>
            <a:noFill/>
          </a:ln>
          <a:effectLst>
            <a:outerShdw blurRad="57150" rotWithShape="0" algn="bl" dir="5400000" dist="19050">
              <a:srgbClr val="000000">
                <a:alpha val="50000"/>
              </a:srgbClr>
            </a:outerShdw>
          </a:effectLst>
        </p:spPr>
      </p:pic>
      <p:sp>
        <p:nvSpPr>
          <p:cNvPr id="299" name="Google Shape;299;p47"/>
          <p:cNvSpPr txBox="1"/>
          <p:nvPr/>
        </p:nvSpPr>
        <p:spPr>
          <a:xfrm>
            <a:off x="3476400" y="21174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https://research.google.com/colaboratory/faq.html</a:t>
            </a:r>
            <a:endParaRPr/>
          </a:p>
        </p:txBody>
      </p:sp>
      <p:sp>
        <p:nvSpPr>
          <p:cNvPr id="300" name="Google Shape;300;p47"/>
          <p:cNvSpPr txBox="1"/>
          <p:nvPr>
            <p:ph idx="1" type="body"/>
          </p:nvPr>
        </p:nvSpPr>
        <p:spPr>
          <a:xfrm>
            <a:off x="329700" y="1091975"/>
            <a:ext cx="8475600" cy="20103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68575" lIns="68575" spcFirstLastPara="1" rIns="68575" wrap="square" tIns="68575">
            <a:noAutofit/>
          </a:bodyPr>
          <a:lstStyle/>
          <a:p>
            <a:pPr indent="-209550" lvl="0" marL="342900" rtl="0" algn="l">
              <a:lnSpc>
                <a:spcPct val="150000"/>
              </a:lnSpc>
              <a:spcBef>
                <a:spcPts val="1000"/>
              </a:spcBef>
              <a:spcAft>
                <a:spcPts val="0"/>
              </a:spcAft>
              <a:buClr>
                <a:schemeClr val="dk1"/>
              </a:buClr>
              <a:buSzPts val="700"/>
              <a:buFont typeface="Noto Sans Symbols"/>
              <a:buChar char="★"/>
            </a:pPr>
            <a:r>
              <a:rPr b="1" lang="en" sz="1400">
                <a:latin typeface="Twentieth Century"/>
                <a:ea typeface="Twentieth Century"/>
                <a:cs typeface="Twentieth Century"/>
                <a:sym typeface="Twentieth Century"/>
              </a:rPr>
              <a:t>Colab is a free Google service that allows you to create and run Jupyter Notebooks in the cloud</a:t>
            </a:r>
            <a:endParaRPr b="1" sz="1400">
              <a:latin typeface="Twentieth Century"/>
              <a:ea typeface="Twentieth Century"/>
              <a:cs typeface="Twentieth Century"/>
              <a:sym typeface="Twentieth Century"/>
            </a:endParaRPr>
          </a:p>
          <a:p>
            <a:pPr indent="-209550" lvl="0" marL="342900" rtl="0" algn="l">
              <a:lnSpc>
                <a:spcPct val="150000"/>
              </a:lnSpc>
              <a:spcBef>
                <a:spcPts val="1000"/>
              </a:spcBef>
              <a:spcAft>
                <a:spcPts val="0"/>
              </a:spcAft>
              <a:buClr>
                <a:schemeClr val="dk1"/>
              </a:buClr>
              <a:buSzPts val="700"/>
              <a:buFont typeface="Noto Sans Symbols"/>
              <a:buChar char="★"/>
            </a:pPr>
            <a:r>
              <a:rPr b="1" lang="en" sz="1400">
                <a:latin typeface="Twentieth Century"/>
                <a:ea typeface="Twentieth Century"/>
                <a:cs typeface="Twentieth Century"/>
                <a:sym typeface="Twentieth Century"/>
              </a:rPr>
              <a:t>Allows you to write Python code and text notes in compartmentalized cells within a notebook</a:t>
            </a:r>
            <a:endParaRPr b="1" sz="1400">
              <a:latin typeface="Twentieth Century"/>
              <a:ea typeface="Twentieth Century"/>
              <a:cs typeface="Twentieth Century"/>
              <a:sym typeface="Twentieth Century"/>
            </a:endParaRPr>
          </a:p>
          <a:p>
            <a:pPr indent="-133350" lvl="1" marL="520700" rtl="0" algn="l">
              <a:lnSpc>
                <a:spcPct val="150000"/>
              </a:lnSpc>
              <a:spcBef>
                <a:spcPts val="1000"/>
              </a:spcBef>
              <a:spcAft>
                <a:spcPts val="0"/>
              </a:spcAft>
              <a:buSzPts val="700"/>
              <a:buFont typeface="Noto Sans Symbols"/>
              <a:buChar char="○"/>
            </a:pPr>
            <a:r>
              <a:rPr lang="en" sz="1400">
                <a:latin typeface="Twentieth Century"/>
                <a:ea typeface="Twentieth Century"/>
                <a:cs typeface="Twentieth Century"/>
                <a:sym typeface="Twentieth Century"/>
              </a:rPr>
              <a:t>Code cells can be run individually to allow for previewing outputs and troubleshooting issues</a:t>
            </a:r>
            <a:endParaRPr sz="1400">
              <a:latin typeface="Twentieth Century"/>
              <a:ea typeface="Twentieth Century"/>
              <a:cs typeface="Twentieth Century"/>
              <a:sym typeface="Twentieth Century"/>
            </a:endParaRPr>
          </a:p>
          <a:p>
            <a:pPr indent="-209550" lvl="0" marL="342900" rtl="0" algn="l">
              <a:lnSpc>
                <a:spcPct val="150000"/>
              </a:lnSpc>
              <a:spcBef>
                <a:spcPts val="1000"/>
              </a:spcBef>
              <a:spcAft>
                <a:spcPts val="0"/>
              </a:spcAft>
              <a:buClr>
                <a:schemeClr val="dk1"/>
              </a:buClr>
              <a:buSzPts val="700"/>
              <a:buFont typeface="Noto Sans Symbols"/>
              <a:buChar char="★"/>
            </a:pPr>
            <a:r>
              <a:rPr b="1" lang="en" sz="1400">
                <a:latin typeface="Twentieth Century"/>
                <a:ea typeface="Twentieth Century"/>
                <a:cs typeface="Twentieth Century"/>
                <a:sym typeface="Twentieth Century"/>
              </a:rPr>
              <a:t>Notebooks are stored in Google Drive and can access other files in Google Drive</a:t>
            </a:r>
            <a:endParaRPr sz="1500">
              <a:latin typeface="Twentieth Century"/>
              <a:ea typeface="Twentieth Century"/>
              <a:cs typeface="Twentieth Century"/>
              <a:sym typeface="Twentieth Century"/>
            </a:endParaRPr>
          </a:p>
        </p:txBody>
      </p:sp>
      <p:pic>
        <p:nvPicPr>
          <p:cNvPr id="301" name="Google Shape;301;p47"/>
          <p:cNvPicPr preferRelativeResize="0"/>
          <p:nvPr/>
        </p:nvPicPr>
        <p:blipFill>
          <a:blip r:embed="rId4">
            <a:alphaModFix/>
          </a:blip>
          <a:stretch>
            <a:fillRect/>
          </a:stretch>
        </p:blipFill>
        <p:spPr>
          <a:xfrm>
            <a:off x="7826900" y="1886926"/>
            <a:ext cx="847250" cy="1076650"/>
          </a:xfrm>
          <a:prstGeom prst="rect">
            <a:avLst/>
          </a:prstGeom>
          <a:noFill/>
          <a:ln>
            <a:noFill/>
          </a:ln>
        </p:spPr>
      </p:pic>
      <p:sp>
        <p:nvSpPr>
          <p:cNvPr id="302" name="Google Shape;302;p47"/>
          <p:cNvSpPr txBox="1"/>
          <p:nvPr/>
        </p:nvSpPr>
        <p:spPr>
          <a:xfrm rot="-666665">
            <a:off x="4913173" y="4228247"/>
            <a:ext cx="4153353" cy="384900"/>
          </a:xfrm>
          <a:prstGeom prst="rect">
            <a:avLst/>
          </a:prstGeom>
          <a:solidFill>
            <a:schemeClr val="lt1"/>
          </a:solidFill>
          <a:ln cap="flat" cmpd="sng" w="19050">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CC0000"/>
                </a:solidFill>
              </a:rPr>
              <a:t>Colab FAQs at  </a:t>
            </a:r>
            <a:r>
              <a:rPr b="1" lang="en" sz="900" u="sng">
                <a:solidFill>
                  <a:schemeClr val="hlink"/>
                </a:solidFill>
                <a:hlinkClick r:id="rId5"/>
              </a:rPr>
              <a:t>https://research.google.com/colaboratory/faq.html</a:t>
            </a:r>
            <a:r>
              <a:rPr b="1" lang="en" sz="1100"/>
              <a:t> </a:t>
            </a:r>
            <a:endParaRPr b="1" sz="1100"/>
          </a:p>
        </p:txBody>
      </p:sp>
      <p:sp>
        <p:nvSpPr>
          <p:cNvPr id="303" name="Google Shape;303;p47"/>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Google Colab</a:t>
            </a:r>
            <a:endParaRPr b="1" sz="2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Google Colab</a:t>
            </a:r>
            <a:endParaRPr b="1" sz="2500">
              <a:solidFill>
                <a:schemeClr val="lt1"/>
              </a:solidFill>
              <a:latin typeface="Twentieth Century"/>
              <a:ea typeface="Twentieth Century"/>
              <a:cs typeface="Twentieth Century"/>
              <a:sym typeface="Twentieth Century"/>
            </a:endParaRPr>
          </a:p>
        </p:txBody>
      </p:sp>
      <p:pic>
        <p:nvPicPr>
          <p:cNvPr descr="Graph from GitHub's Octoverse 2024 report showing a spike in utilization of Jupyter Notebooks across GitHub. This is calculated by looking at the distinct number of public repositories with at least one Jupyter Notebook by the year the repository was created. Since 2016, we have seen this number surge from near zero to more than 1.5 million repositories using Jupyter Notebooks. " id="310" name="Google Shape;310;p48"/>
          <p:cNvPicPr preferRelativeResize="0"/>
          <p:nvPr/>
        </p:nvPicPr>
        <p:blipFill>
          <a:blip r:embed="rId3">
            <a:alphaModFix/>
          </a:blip>
          <a:stretch>
            <a:fillRect/>
          </a:stretch>
        </p:blipFill>
        <p:spPr>
          <a:xfrm>
            <a:off x="152400" y="985725"/>
            <a:ext cx="4061425" cy="4061425"/>
          </a:xfrm>
          <a:prstGeom prst="rect">
            <a:avLst/>
          </a:prstGeom>
          <a:noFill/>
          <a:ln>
            <a:noFill/>
          </a:ln>
        </p:spPr>
      </p:pic>
      <p:pic>
        <p:nvPicPr>
          <p:cNvPr id="311" name="Google Shape;311;p48"/>
          <p:cNvPicPr preferRelativeResize="0"/>
          <p:nvPr/>
        </p:nvPicPr>
        <p:blipFill>
          <a:blip r:embed="rId4">
            <a:alphaModFix/>
          </a:blip>
          <a:stretch>
            <a:fillRect/>
          </a:stretch>
        </p:blipFill>
        <p:spPr>
          <a:xfrm>
            <a:off x="3599049" y="1022770"/>
            <a:ext cx="555501" cy="64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Further UTL </a:t>
            </a:r>
            <a:r>
              <a:rPr b="1" lang="en" sz="2500">
                <a:solidFill>
                  <a:schemeClr val="lt1"/>
                </a:solidFill>
                <a:latin typeface="Twentieth Century"/>
                <a:ea typeface="Twentieth Century"/>
                <a:cs typeface="Twentieth Century"/>
                <a:sym typeface="Twentieth Century"/>
              </a:rPr>
              <a:t>Python Learning Opportunities</a:t>
            </a:r>
            <a:endParaRPr b="1" sz="2500">
              <a:solidFill>
                <a:schemeClr val="lt1"/>
              </a:solidFill>
              <a:latin typeface="Twentieth Century"/>
              <a:ea typeface="Twentieth Century"/>
              <a:cs typeface="Twentieth Century"/>
              <a:sym typeface="Twentieth Century"/>
            </a:endParaRPr>
          </a:p>
        </p:txBody>
      </p:sp>
      <p:sp>
        <p:nvSpPr>
          <p:cNvPr id="318" name="Google Shape;318;p49"/>
          <p:cNvSpPr txBox="1"/>
          <p:nvPr/>
        </p:nvSpPr>
        <p:spPr>
          <a:xfrm>
            <a:off x="1014650" y="3083100"/>
            <a:ext cx="6230700" cy="1569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What		</a:t>
            </a:r>
            <a:r>
              <a:rPr lang="en">
                <a:latin typeface="Twentieth Century"/>
                <a:ea typeface="Twentieth Century"/>
                <a:cs typeface="Twentieth Century"/>
                <a:sym typeface="Twentieth Century"/>
              </a:rPr>
              <a:t>Workshops covering research data practices and software</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When		</a:t>
            </a:r>
            <a:r>
              <a:rPr lang="en">
                <a:latin typeface="Twentieth Century"/>
                <a:ea typeface="Twentieth Century"/>
                <a:cs typeface="Twentieth Century"/>
                <a:sym typeface="Twentieth Century"/>
              </a:rPr>
              <a:t>On the following dates: 1/31, 2/11, 2/12, 2/13, 2/14, and 2/28</a:t>
            </a:r>
            <a:endParaRPr sz="1300">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Time		</a:t>
            </a:r>
            <a:r>
              <a:rPr lang="en">
                <a:latin typeface="Twentieth Century"/>
                <a:ea typeface="Twentieth Century"/>
                <a:cs typeface="Twentieth Century"/>
                <a:sym typeface="Twentieth Century"/>
              </a:rPr>
              <a:t>12pm - 1:15pm</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Where	</a:t>
            </a:r>
            <a:r>
              <a:rPr lang="en">
                <a:latin typeface="Twentieth Century"/>
                <a:ea typeface="Twentieth Century"/>
                <a:cs typeface="Twentieth Century"/>
                <a:sym typeface="Twentieth Century"/>
              </a:rPr>
              <a:t>Zoom (all dates) / </a:t>
            </a:r>
            <a:r>
              <a:rPr lang="en" u="sng">
                <a:solidFill>
                  <a:srgbClr val="0097A7"/>
                </a:solidFill>
                <a:latin typeface="Twentieth Century"/>
                <a:ea typeface="Twentieth Century"/>
                <a:cs typeface="Twentieth Century"/>
                <a:sym typeface="Twentieth Century"/>
                <a:hlinkClick r:id="rId3">
                  <a:extLst>
                    <a:ext uri="{A12FA001-AC4F-418D-AE19-62706E023703}">
                      <ahyp:hlinkClr val="tx"/>
                    </a:ext>
                  </a:extLst>
                </a:hlinkClick>
              </a:rPr>
              <a:t>PCL Scholars Lab</a:t>
            </a:r>
            <a:r>
              <a:rPr lang="en">
                <a:latin typeface="Twentieth Century"/>
                <a:ea typeface="Twentieth Century"/>
                <a:cs typeface="Twentieth Century"/>
                <a:sym typeface="Twentieth Century"/>
              </a:rPr>
              <a:t> (select dates)</a:t>
            </a:r>
            <a:endParaRPr>
              <a:latin typeface="Twentieth Century"/>
              <a:ea typeface="Twentieth Century"/>
              <a:cs typeface="Twentieth Century"/>
              <a:sym typeface="Twentieth Century"/>
            </a:endParaRPr>
          </a:p>
          <a:p>
            <a:pPr indent="0" lvl="0" marL="0" rtl="0" algn="l">
              <a:lnSpc>
                <a:spcPct val="125000"/>
              </a:lnSpc>
              <a:spcBef>
                <a:spcPts val="0"/>
              </a:spcBef>
              <a:spcAft>
                <a:spcPts val="0"/>
              </a:spcAft>
              <a:buNone/>
            </a:pPr>
            <a:r>
              <a:rPr b="1" lang="en">
                <a:latin typeface="Twentieth Century"/>
                <a:ea typeface="Twentieth Century"/>
                <a:cs typeface="Twentieth Century"/>
                <a:sym typeface="Twentieth Century"/>
              </a:rPr>
              <a:t>More info</a:t>
            </a:r>
            <a:r>
              <a:rPr lang="en">
                <a:latin typeface="Twentieth Century"/>
                <a:ea typeface="Twentieth Century"/>
                <a:cs typeface="Twentieth Century"/>
                <a:sym typeface="Twentieth Century"/>
              </a:rPr>
              <a:t>	</a:t>
            </a:r>
            <a:r>
              <a:rPr lang="en" u="sng">
                <a:solidFill>
                  <a:srgbClr val="0097A7"/>
                </a:solidFill>
                <a:latin typeface="Twentieth Century"/>
                <a:ea typeface="Twentieth Century"/>
                <a:cs typeface="Twentieth Century"/>
                <a:sym typeface="Twentieth Century"/>
                <a:hlinkClick r:id="rId4">
                  <a:extLst>
                    <a:ext uri="{A12FA001-AC4F-418D-AE19-62706E023703}">
                      <ahyp:hlinkClr val="tx"/>
                    </a:ext>
                  </a:extLst>
                </a:hlinkClick>
              </a:rPr>
              <a:t>https://guides.lib.utexas.edu/data-and-donuts</a:t>
            </a:r>
            <a:r>
              <a:rPr lang="en">
                <a:latin typeface="Twentieth Century"/>
                <a:ea typeface="Twentieth Century"/>
                <a:cs typeface="Twentieth Century"/>
                <a:sym typeface="Twentieth Century"/>
              </a:rPr>
              <a:t> </a:t>
            </a:r>
            <a:endParaRPr>
              <a:latin typeface="Twentieth Century"/>
              <a:ea typeface="Twentieth Century"/>
              <a:cs typeface="Twentieth Century"/>
              <a:sym typeface="Twentieth Century"/>
            </a:endParaRPr>
          </a:p>
        </p:txBody>
      </p:sp>
      <p:pic>
        <p:nvPicPr>
          <p:cNvPr id="319" name="Google Shape;319;p49"/>
          <p:cNvPicPr preferRelativeResize="0"/>
          <p:nvPr/>
        </p:nvPicPr>
        <p:blipFill>
          <a:blip r:embed="rId5">
            <a:alphaModFix/>
          </a:blip>
          <a:stretch>
            <a:fillRect/>
          </a:stretch>
        </p:blipFill>
        <p:spPr>
          <a:xfrm>
            <a:off x="1319505" y="1267725"/>
            <a:ext cx="5707268" cy="156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0"/>
          <p:cNvSpPr txBox="1"/>
          <p:nvPr>
            <p:ph idx="1" type="body"/>
          </p:nvPr>
        </p:nvSpPr>
        <p:spPr>
          <a:xfrm>
            <a:off x="2897400" y="1033950"/>
            <a:ext cx="6078600" cy="3205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68575" lIns="68575" spcFirstLastPara="1" rIns="68575" wrap="square" tIns="68575">
            <a:noAutofit/>
          </a:bodyPr>
          <a:lstStyle/>
          <a:p>
            <a:pPr indent="-203200" lvl="0" marL="400050" rtl="0" algn="l">
              <a:lnSpc>
                <a:spcPct val="150000"/>
              </a:lnSpc>
              <a:spcBef>
                <a:spcPts val="2200"/>
              </a:spcBef>
              <a:spcAft>
                <a:spcPts val="0"/>
              </a:spcAft>
              <a:buSzPts val="1400"/>
              <a:buFont typeface="Twentieth Century"/>
              <a:buChar char="➔"/>
            </a:pPr>
            <a:r>
              <a:rPr lang="en" sz="1400">
                <a:latin typeface="Twentieth Century"/>
                <a:ea typeface="Twentieth Century"/>
                <a:cs typeface="Twentieth Century"/>
                <a:sym typeface="Twentieth Century"/>
              </a:rPr>
              <a:t>LLMs like </a:t>
            </a:r>
            <a:r>
              <a:rPr lang="en" sz="1400" u="sng">
                <a:solidFill>
                  <a:schemeClr val="hlink"/>
                </a:solidFill>
                <a:latin typeface="Twentieth Century"/>
                <a:ea typeface="Twentieth Century"/>
                <a:cs typeface="Twentieth Century"/>
                <a:sym typeface="Twentieth Century"/>
                <a:hlinkClick r:id="rId3"/>
              </a:rPr>
              <a:t>Llama Code</a:t>
            </a:r>
            <a:r>
              <a:rPr lang="en" sz="1400">
                <a:latin typeface="Twentieth Century"/>
                <a:ea typeface="Twentieth Century"/>
                <a:cs typeface="Twentieth Century"/>
                <a:sym typeface="Twentieth Century"/>
              </a:rPr>
              <a:t>,</a:t>
            </a:r>
            <a:r>
              <a:rPr lang="en" sz="1400">
                <a:latin typeface="Twentieth Century"/>
                <a:ea typeface="Twentieth Century"/>
                <a:cs typeface="Twentieth Century"/>
                <a:sym typeface="Twentieth Century"/>
              </a:rPr>
              <a:t> </a:t>
            </a:r>
            <a:r>
              <a:rPr lang="en" sz="1400" u="sng">
                <a:solidFill>
                  <a:schemeClr val="hlink"/>
                </a:solidFill>
                <a:latin typeface="Twentieth Century"/>
                <a:ea typeface="Twentieth Century"/>
                <a:cs typeface="Twentieth Century"/>
                <a:sym typeface="Twentieth Century"/>
                <a:hlinkClick r:id="rId4"/>
              </a:rPr>
              <a:t>ChatGPT</a:t>
            </a:r>
            <a:r>
              <a:rPr lang="en" sz="1400">
                <a:latin typeface="Twentieth Century"/>
                <a:ea typeface="Twentieth Century"/>
                <a:cs typeface="Twentieth Century"/>
                <a:sym typeface="Twentieth Century"/>
              </a:rPr>
              <a:t>, or </a:t>
            </a:r>
            <a:r>
              <a:rPr lang="en" sz="1400" u="sng">
                <a:solidFill>
                  <a:schemeClr val="hlink"/>
                </a:solidFill>
                <a:latin typeface="Twentieth Century"/>
                <a:ea typeface="Twentieth Century"/>
                <a:cs typeface="Twentieth Century"/>
                <a:sym typeface="Twentieth Century"/>
                <a:hlinkClick r:id="rId5"/>
              </a:rPr>
              <a:t>Microsoft Copilot</a:t>
            </a:r>
            <a:r>
              <a:rPr lang="en" sz="1400" u="sng">
                <a:solidFill>
                  <a:schemeClr val="hlink"/>
                </a:solidFill>
                <a:latin typeface="Twentieth Century"/>
                <a:ea typeface="Twentieth Century"/>
                <a:cs typeface="Twentieth Century"/>
                <a:sym typeface="Twentieth Century"/>
                <a:hlinkClick r:id="rId6"/>
              </a:rPr>
              <a:t> </a:t>
            </a:r>
            <a:r>
              <a:rPr lang="en" sz="1400">
                <a:latin typeface="Twentieth Century"/>
                <a:ea typeface="Twentieth Century"/>
                <a:cs typeface="Twentieth Century"/>
                <a:sym typeface="Twentieth Century"/>
              </a:rPr>
              <a:t>can generate code in response to a prompt</a:t>
            </a:r>
            <a:endParaRPr sz="1400">
              <a:latin typeface="Twentieth Century"/>
              <a:ea typeface="Twentieth Century"/>
              <a:cs typeface="Twentieth Century"/>
              <a:sym typeface="Twentieth Century"/>
            </a:endParaRPr>
          </a:p>
          <a:p>
            <a:pPr indent="-203200" lvl="0" marL="400050" rtl="0" algn="l">
              <a:lnSpc>
                <a:spcPct val="150000"/>
              </a:lnSpc>
              <a:spcBef>
                <a:spcPts val="2200"/>
              </a:spcBef>
              <a:spcAft>
                <a:spcPts val="0"/>
              </a:spcAft>
              <a:buSzPts val="1400"/>
              <a:buFont typeface="Twentieth Century"/>
              <a:buChar char="➔"/>
            </a:pPr>
            <a:r>
              <a:rPr lang="en" sz="1400">
                <a:latin typeface="Twentieth Century"/>
                <a:ea typeface="Twentieth Century"/>
                <a:cs typeface="Twentieth Century"/>
                <a:sym typeface="Twentieth Century"/>
              </a:rPr>
              <a:t>The code they generate may work, but often will not be as specific to your research questions as you may prefer and may need fixing or customization.</a:t>
            </a:r>
            <a:endParaRPr sz="1400">
              <a:latin typeface="Twentieth Century"/>
              <a:ea typeface="Twentieth Century"/>
              <a:cs typeface="Twentieth Century"/>
              <a:sym typeface="Twentieth Century"/>
            </a:endParaRPr>
          </a:p>
          <a:p>
            <a:pPr indent="-203200" lvl="0" marL="400050" rtl="0" algn="l">
              <a:lnSpc>
                <a:spcPct val="150000"/>
              </a:lnSpc>
              <a:spcBef>
                <a:spcPts val="2200"/>
              </a:spcBef>
              <a:spcAft>
                <a:spcPts val="1000"/>
              </a:spcAft>
              <a:buSzPts val="1400"/>
              <a:buFont typeface="Twentieth Century"/>
              <a:buChar char="➔"/>
            </a:pPr>
            <a:r>
              <a:rPr lang="en" sz="1400">
                <a:latin typeface="Twentieth Century"/>
                <a:ea typeface="Twentieth Century"/>
                <a:cs typeface="Twentieth Century"/>
                <a:sym typeface="Twentieth Century"/>
              </a:rPr>
              <a:t>Having a strong knowledge of what you’re trying to accomplish and how to write and structure your own code is essential before using AI tools to supplement your programming.</a:t>
            </a:r>
            <a:endParaRPr sz="1400">
              <a:latin typeface="Twentieth Century"/>
              <a:ea typeface="Twentieth Century"/>
              <a:cs typeface="Twentieth Century"/>
              <a:sym typeface="Twentieth Century"/>
            </a:endParaRPr>
          </a:p>
        </p:txBody>
      </p:sp>
      <p:sp>
        <p:nvSpPr>
          <p:cNvPr id="326" name="Google Shape;326;p50"/>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What About AI for Generating Code?</a:t>
            </a:r>
            <a:endParaRPr b="1" sz="2500">
              <a:solidFill>
                <a:schemeClr val="lt1"/>
              </a:solidFill>
              <a:latin typeface="Twentieth Century"/>
              <a:ea typeface="Twentieth Century"/>
              <a:cs typeface="Twentieth Century"/>
              <a:sym typeface="Twentieth Century"/>
            </a:endParaRPr>
          </a:p>
        </p:txBody>
      </p:sp>
      <p:pic>
        <p:nvPicPr>
          <p:cNvPr id="327" name="Google Shape;327;p50"/>
          <p:cNvPicPr preferRelativeResize="0"/>
          <p:nvPr/>
        </p:nvPicPr>
        <p:blipFill>
          <a:blip r:embed="rId7">
            <a:alphaModFix/>
          </a:blip>
          <a:stretch>
            <a:fillRect/>
          </a:stretch>
        </p:blipFill>
        <p:spPr>
          <a:xfrm>
            <a:off x="145100" y="1780500"/>
            <a:ext cx="2641949" cy="20692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idx="1" type="body"/>
          </p:nvPr>
        </p:nvSpPr>
        <p:spPr>
          <a:xfrm>
            <a:off x="2471925" y="988450"/>
            <a:ext cx="6428100" cy="400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68575" lIns="68575" spcFirstLastPara="1" rIns="68575" wrap="square" tIns="68575">
            <a:noAutofit/>
          </a:bodyPr>
          <a:lstStyle/>
          <a:p>
            <a:pPr indent="-165100" lvl="0" marL="285750" rtl="0" algn="l">
              <a:lnSpc>
                <a:spcPct val="200000"/>
              </a:lnSpc>
              <a:spcBef>
                <a:spcPts val="1000"/>
              </a:spcBef>
              <a:spcAft>
                <a:spcPts val="0"/>
              </a:spcAft>
              <a:buClr>
                <a:schemeClr val="dk1"/>
              </a:buClr>
              <a:buSzPts val="800"/>
              <a:buFont typeface="Noto Sans Symbols"/>
              <a:buChar char="★"/>
            </a:pPr>
            <a:r>
              <a:rPr b="1" lang="en" sz="1400">
                <a:latin typeface="Twentieth Century"/>
                <a:ea typeface="Twentieth Century"/>
                <a:cs typeface="Twentieth Century"/>
                <a:sym typeface="Twentieth Century"/>
              </a:rPr>
              <a:t>Stack Overflow </a:t>
            </a:r>
            <a:r>
              <a:rPr b="1" lang="en" sz="1500">
                <a:latin typeface="Twentieth Century"/>
                <a:ea typeface="Twentieth Century"/>
                <a:cs typeface="Twentieth Century"/>
                <a:sym typeface="Twentieth Century"/>
              </a:rPr>
              <a:t>  </a:t>
            </a:r>
            <a:r>
              <a:rPr lang="en" sz="900">
                <a:latin typeface="Twentieth Century"/>
                <a:ea typeface="Twentieth Century"/>
                <a:cs typeface="Twentieth Century"/>
                <a:sym typeface="Twentieth Century"/>
              </a:rPr>
              <a:t>(</a:t>
            </a:r>
            <a:r>
              <a:rPr lang="en" sz="900" u="sng">
                <a:solidFill>
                  <a:schemeClr val="hlink"/>
                </a:solidFill>
                <a:latin typeface="Twentieth Century"/>
                <a:ea typeface="Twentieth Century"/>
                <a:cs typeface="Twentieth Century"/>
                <a:sym typeface="Twentieth Century"/>
                <a:hlinkClick r:id="rId3"/>
              </a:rPr>
              <a:t>https://stackoverflow.com/</a:t>
            </a:r>
            <a:r>
              <a:rPr lang="en" sz="900">
                <a:latin typeface="Twentieth Century"/>
                <a:ea typeface="Twentieth Century"/>
                <a:cs typeface="Twentieth Century"/>
                <a:sym typeface="Twentieth Century"/>
              </a:rPr>
              <a:t>) </a:t>
            </a:r>
            <a:endParaRPr sz="1100"/>
          </a:p>
          <a:p>
            <a:pPr indent="-165100" lvl="0" marL="285750" rtl="0" algn="l">
              <a:lnSpc>
                <a:spcPct val="200000"/>
              </a:lnSpc>
              <a:spcBef>
                <a:spcPts val="1000"/>
              </a:spcBef>
              <a:spcAft>
                <a:spcPts val="0"/>
              </a:spcAft>
              <a:buClr>
                <a:schemeClr val="dk1"/>
              </a:buClr>
              <a:buSzPts val="800"/>
              <a:buFont typeface="Noto Sans Symbols"/>
              <a:buChar char="★"/>
            </a:pPr>
            <a:r>
              <a:rPr b="1" lang="en" sz="1400">
                <a:latin typeface="Twentieth Century"/>
                <a:ea typeface="Twentieth Century"/>
                <a:cs typeface="Twentieth Century"/>
                <a:sym typeface="Twentieth Century"/>
              </a:rPr>
              <a:t>Data Carpentry</a:t>
            </a:r>
            <a:r>
              <a:rPr b="1" lang="en" sz="1500">
                <a:latin typeface="Twentieth Century"/>
                <a:ea typeface="Twentieth Century"/>
                <a:cs typeface="Twentieth Century"/>
                <a:sym typeface="Twentieth Century"/>
              </a:rPr>
              <a:t>  </a:t>
            </a:r>
            <a:r>
              <a:rPr lang="en" sz="900">
                <a:latin typeface="Twentieth Century"/>
                <a:ea typeface="Twentieth Century"/>
                <a:cs typeface="Twentieth Century"/>
                <a:sym typeface="Twentieth Century"/>
              </a:rPr>
              <a:t>(</a:t>
            </a:r>
            <a:r>
              <a:rPr lang="en" sz="900" u="sng">
                <a:solidFill>
                  <a:schemeClr val="hlink"/>
                </a:solidFill>
                <a:latin typeface="Twentieth Century"/>
                <a:ea typeface="Twentieth Century"/>
                <a:cs typeface="Twentieth Century"/>
                <a:sym typeface="Twentieth Century"/>
                <a:hlinkClick r:id="rId4"/>
              </a:rPr>
              <a:t>https://datacarpentry.org/python-ecology-lesson/</a:t>
            </a:r>
            <a:r>
              <a:rPr lang="en" sz="900">
                <a:latin typeface="Twentieth Century"/>
                <a:ea typeface="Twentieth Century"/>
                <a:cs typeface="Twentieth Century"/>
                <a:sym typeface="Twentieth Century"/>
              </a:rPr>
              <a:t>) </a:t>
            </a:r>
            <a:endParaRPr sz="900">
              <a:latin typeface="Twentieth Century"/>
              <a:ea typeface="Twentieth Century"/>
              <a:cs typeface="Twentieth Century"/>
              <a:sym typeface="Twentieth Century"/>
            </a:endParaRPr>
          </a:p>
          <a:p>
            <a:pPr indent="-165100" lvl="0" marL="285750" rtl="0" algn="l">
              <a:lnSpc>
                <a:spcPct val="200000"/>
              </a:lnSpc>
              <a:spcBef>
                <a:spcPts val="1000"/>
              </a:spcBef>
              <a:spcAft>
                <a:spcPts val="0"/>
              </a:spcAft>
              <a:buSzPts val="800"/>
              <a:buFont typeface="Noto Sans Symbols"/>
              <a:buChar char="★"/>
            </a:pPr>
            <a:r>
              <a:rPr b="1" lang="en" sz="1400">
                <a:latin typeface="Twentieth Century"/>
                <a:ea typeface="Twentieth Century"/>
                <a:cs typeface="Twentieth Century"/>
                <a:sym typeface="Twentieth Century"/>
              </a:rPr>
              <a:t>Python Documentation</a:t>
            </a:r>
            <a:r>
              <a:rPr b="1" lang="en" sz="1500">
                <a:latin typeface="Twentieth Century"/>
                <a:ea typeface="Twentieth Century"/>
                <a:cs typeface="Twentieth Century"/>
                <a:sym typeface="Twentieth Century"/>
              </a:rPr>
              <a:t>  </a:t>
            </a:r>
            <a:r>
              <a:rPr lang="en" sz="900">
                <a:latin typeface="Twentieth Century"/>
                <a:ea typeface="Twentieth Century"/>
                <a:cs typeface="Twentieth Century"/>
                <a:sym typeface="Twentieth Century"/>
              </a:rPr>
              <a:t>(</a:t>
            </a:r>
            <a:r>
              <a:rPr lang="en" sz="900" u="sng">
                <a:solidFill>
                  <a:schemeClr val="hlink"/>
                </a:solidFill>
                <a:latin typeface="Twentieth Century"/>
                <a:ea typeface="Twentieth Century"/>
                <a:cs typeface="Twentieth Century"/>
                <a:sym typeface="Twentieth Century"/>
                <a:hlinkClick r:id="rId5"/>
              </a:rPr>
              <a:t>https://docs.python.org/3/library/index.html</a:t>
            </a:r>
            <a:r>
              <a:rPr lang="en" sz="900">
                <a:latin typeface="Twentieth Century"/>
                <a:ea typeface="Twentieth Century"/>
                <a:cs typeface="Twentieth Century"/>
                <a:sym typeface="Twentieth Century"/>
              </a:rPr>
              <a:t>) </a:t>
            </a:r>
            <a:endParaRPr sz="1100"/>
          </a:p>
          <a:p>
            <a:pPr indent="-165100" lvl="0" marL="285750" rtl="0" algn="l">
              <a:lnSpc>
                <a:spcPct val="200000"/>
              </a:lnSpc>
              <a:spcBef>
                <a:spcPts val="1000"/>
              </a:spcBef>
              <a:spcAft>
                <a:spcPts val="0"/>
              </a:spcAft>
              <a:buSzPts val="800"/>
              <a:buFont typeface="Noto Sans Symbols"/>
              <a:buChar char="★"/>
            </a:pPr>
            <a:r>
              <a:rPr b="1" lang="en" sz="1400">
                <a:latin typeface="Twentieth Century"/>
                <a:ea typeface="Twentieth Century"/>
                <a:cs typeface="Twentieth Century"/>
                <a:sym typeface="Twentieth Century"/>
              </a:rPr>
              <a:t>Python Tutorial  </a:t>
            </a:r>
            <a:r>
              <a:rPr b="1" lang="en" sz="1500">
                <a:latin typeface="Twentieth Century"/>
                <a:ea typeface="Twentieth Century"/>
                <a:cs typeface="Twentieth Century"/>
                <a:sym typeface="Twentieth Century"/>
              </a:rPr>
              <a:t> </a:t>
            </a:r>
            <a:r>
              <a:rPr lang="en" sz="900">
                <a:latin typeface="Twentieth Century"/>
                <a:ea typeface="Twentieth Century"/>
                <a:cs typeface="Twentieth Century"/>
                <a:sym typeface="Twentieth Century"/>
              </a:rPr>
              <a:t>(</a:t>
            </a:r>
            <a:r>
              <a:rPr lang="en" sz="900" u="sng">
                <a:solidFill>
                  <a:schemeClr val="hlink"/>
                </a:solidFill>
                <a:latin typeface="Twentieth Century"/>
                <a:ea typeface="Twentieth Century"/>
                <a:cs typeface="Twentieth Century"/>
                <a:sym typeface="Twentieth Century"/>
                <a:hlinkClick r:id="rId6"/>
              </a:rPr>
              <a:t>https://docs.python.org/3/tutorial/index.html</a:t>
            </a:r>
            <a:r>
              <a:rPr lang="en" sz="900">
                <a:latin typeface="Twentieth Century"/>
                <a:ea typeface="Twentieth Century"/>
                <a:cs typeface="Twentieth Century"/>
                <a:sym typeface="Twentieth Century"/>
              </a:rPr>
              <a:t>) </a:t>
            </a:r>
            <a:endParaRPr sz="900">
              <a:latin typeface="Twentieth Century"/>
              <a:ea typeface="Twentieth Century"/>
              <a:cs typeface="Twentieth Century"/>
              <a:sym typeface="Twentieth Century"/>
            </a:endParaRPr>
          </a:p>
          <a:p>
            <a:pPr indent="-165100" lvl="0" marL="285750" rtl="0" algn="l">
              <a:lnSpc>
                <a:spcPct val="200000"/>
              </a:lnSpc>
              <a:spcBef>
                <a:spcPts val="1000"/>
              </a:spcBef>
              <a:spcAft>
                <a:spcPts val="0"/>
              </a:spcAft>
              <a:buSzPts val="800"/>
              <a:buFont typeface="Noto Sans Symbols"/>
              <a:buChar char="★"/>
            </a:pPr>
            <a:r>
              <a:rPr b="1" lang="en" sz="1400">
                <a:latin typeface="Twentieth Century"/>
                <a:ea typeface="Twentieth Century"/>
                <a:cs typeface="Twentieth Century"/>
                <a:sym typeface="Twentieth Century"/>
              </a:rPr>
              <a:t>LinkedIn Learning</a:t>
            </a:r>
            <a:r>
              <a:rPr b="1" lang="en" sz="1500">
                <a:latin typeface="Twentieth Century"/>
                <a:ea typeface="Twentieth Century"/>
                <a:cs typeface="Twentieth Century"/>
                <a:sym typeface="Twentieth Century"/>
              </a:rPr>
              <a:t>  </a:t>
            </a:r>
            <a:r>
              <a:rPr lang="en" sz="900">
                <a:latin typeface="Twentieth Century"/>
                <a:ea typeface="Twentieth Century"/>
                <a:cs typeface="Twentieth Century"/>
                <a:sym typeface="Twentieth Century"/>
              </a:rPr>
              <a:t>(</a:t>
            </a:r>
            <a:r>
              <a:rPr lang="en" sz="900" u="sng">
                <a:solidFill>
                  <a:schemeClr val="hlink"/>
                </a:solidFill>
                <a:latin typeface="Twentieth Century"/>
                <a:ea typeface="Twentieth Century"/>
                <a:cs typeface="Twentieth Century"/>
                <a:sym typeface="Twentieth Century"/>
                <a:hlinkClick r:id="rId7"/>
              </a:rPr>
              <a:t>https://www.linkedin.com/learning/topics/python</a:t>
            </a:r>
            <a:r>
              <a:rPr lang="en" sz="900">
                <a:latin typeface="Twentieth Century"/>
                <a:ea typeface="Twentieth Century"/>
                <a:cs typeface="Twentieth Century"/>
                <a:sym typeface="Twentieth Century"/>
              </a:rPr>
              <a:t>)</a:t>
            </a:r>
            <a:endParaRPr sz="900">
              <a:latin typeface="Twentieth Century"/>
              <a:ea typeface="Twentieth Century"/>
              <a:cs typeface="Twentieth Century"/>
              <a:sym typeface="Twentieth Century"/>
            </a:endParaRPr>
          </a:p>
          <a:p>
            <a:pPr indent="-171450" lvl="0" marL="285750" rtl="0" algn="l">
              <a:lnSpc>
                <a:spcPct val="200000"/>
              </a:lnSpc>
              <a:spcBef>
                <a:spcPts val="1000"/>
              </a:spcBef>
              <a:spcAft>
                <a:spcPts val="0"/>
              </a:spcAft>
              <a:buSzPts val="900"/>
              <a:buFont typeface="Twentieth Century"/>
              <a:buChar char="★"/>
            </a:pPr>
            <a:r>
              <a:rPr b="1" lang="en" sz="1400">
                <a:latin typeface="Twentieth Century"/>
                <a:ea typeface="Twentieth Century"/>
                <a:cs typeface="Twentieth Century"/>
                <a:sym typeface="Twentieth Century"/>
              </a:rPr>
              <a:t>UT Statistics Short Courses</a:t>
            </a:r>
            <a:r>
              <a:rPr lang="en" sz="900">
                <a:latin typeface="Twentieth Century"/>
                <a:ea typeface="Twentieth Century"/>
                <a:cs typeface="Twentieth Century"/>
                <a:sym typeface="Twentieth Century"/>
              </a:rPr>
              <a:t> (</a:t>
            </a:r>
            <a:r>
              <a:rPr lang="en" sz="900" u="sng">
                <a:solidFill>
                  <a:schemeClr val="hlink"/>
                </a:solidFill>
                <a:latin typeface="Twentieth Century"/>
                <a:ea typeface="Twentieth Century"/>
                <a:cs typeface="Twentieth Century"/>
                <a:sym typeface="Twentieth Century"/>
                <a:hlinkClick r:id="rId8"/>
              </a:rPr>
              <a:t>https://stat.utexas.edu/training/software-short-courses</a:t>
            </a:r>
            <a:r>
              <a:rPr lang="en" sz="900">
                <a:latin typeface="Twentieth Century"/>
                <a:ea typeface="Twentieth Century"/>
                <a:cs typeface="Twentieth Century"/>
                <a:sym typeface="Twentieth Century"/>
              </a:rPr>
              <a:t>) </a:t>
            </a:r>
            <a:endParaRPr sz="900">
              <a:latin typeface="Twentieth Century"/>
              <a:ea typeface="Twentieth Century"/>
              <a:cs typeface="Twentieth Century"/>
              <a:sym typeface="Twentieth Century"/>
            </a:endParaRPr>
          </a:p>
          <a:p>
            <a:pPr indent="-171450" lvl="0" marL="285750" rtl="0" algn="l">
              <a:lnSpc>
                <a:spcPct val="200000"/>
              </a:lnSpc>
              <a:spcBef>
                <a:spcPts val="1000"/>
              </a:spcBef>
              <a:spcAft>
                <a:spcPts val="0"/>
              </a:spcAft>
              <a:buSzPts val="900"/>
              <a:buFont typeface="Twentieth Century"/>
              <a:buChar char="★"/>
            </a:pPr>
            <a:r>
              <a:rPr b="1" lang="en" sz="1400">
                <a:latin typeface="Twentieth Century"/>
                <a:ea typeface="Twentieth Century"/>
                <a:cs typeface="Twentieth Century"/>
                <a:sym typeface="Twentieth Century"/>
              </a:rPr>
              <a:t>Google Colab: Intro to Python</a:t>
            </a:r>
            <a:r>
              <a:rPr b="1" lang="en" sz="1300">
                <a:latin typeface="Twentieth Century"/>
                <a:ea typeface="Twentieth Century"/>
                <a:cs typeface="Twentieth Century"/>
                <a:sym typeface="Twentieth Century"/>
              </a:rPr>
              <a:t> </a:t>
            </a:r>
            <a:r>
              <a:rPr lang="en" sz="900">
                <a:latin typeface="Twentieth Century"/>
                <a:ea typeface="Twentieth Century"/>
                <a:cs typeface="Twentieth Century"/>
                <a:sym typeface="Twentieth Century"/>
              </a:rPr>
              <a:t>(</a:t>
            </a:r>
            <a:r>
              <a:rPr lang="en" sz="900" u="sng">
                <a:solidFill>
                  <a:schemeClr val="hlink"/>
                </a:solidFill>
                <a:latin typeface="Twentieth Century"/>
                <a:ea typeface="Twentieth Century"/>
                <a:cs typeface="Twentieth Century"/>
                <a:sym typeface="Twentieth Century"/>
                <a:hlinkClick r:id="rId9"/>
              </a:rPr>
              <a:t>https://colab.research.google.com/notebooks/intro.ipynb</a:t>
            </a:r>
            <a:r>
              <a:rPr lang="en" sz="900">
                <a:latin typeface="Twentieth Century"/>
                <a:ea typeface="Twentieth Century"/>
                <a:cs typeface="Twentieth Century"/>
                <a:sym typeface="Twentieth Century"/>
              </a:rPr>
              <a:t>) </a:t>
            </a:r>
            <a:endParaRPr sz="900">
              <a:latin typeface="Twentieth Century"/>
              <a:ea typeface="Twentieth Century"/>
              <a:cs typeface="Twentieth Century"/>
              <a:sym typeface="Twentieth Century"/>
            </a:endParaRPr>
          </a:p>
        </p:txBody>
      </p:sp>
      <p:pic>
        <p:nvPicPr>
          <p:cNvPr id="334" name="Google Shape;334;p51"/>
          <p:cNvPicPr preferRelativeResize="0"/>
          <p:nvPr/>
        </p:nvPicPr>
        <p:blipFill>
          <a:blip r:embed="rId10">
            <a:alphaModFix/>
          </a:blip>
          <a:stretch>
            <a:fillRect/>
          </a:stretch>
        </p:blipFill>
        <p:spPr>
          <a:xfrm>
            <a:off x="245724" y="1064650"/>
            <a:ext cx="1898427" cy="1024274"/>
          </a:xfrm>
          <a:prstGeom prst="rect">
            <a:avLst/>
          </a:prstGeom>
          <a:noFill/>
          <a:ln>
            <a:noFill/>
          </a:ln>
          <a:effectLst>
            <a:outerShdw blurRad="57150" rotWithShape="0" algn="bl" dir="5400000" dist="19050">
              <a:srgbClr val="000000">
                <a:alpha val="50000"/>
              </a:srgbClr>
            </a:outerShdw>
          </a:effectLst>
        </p:spPr>
      </p:pic>
      <p:pic>
        <p:nvPicPr>
          <p:cNvPr id="335" name="Google Shape;335;p51"/>
          <p:cNvPicPr preferRelativeResize="0"/>
          <p:nvPr/>
        </p:nvPicPr>
        <p:blipFill>
          <a:blip r:embed="rId11">
            <a:alphaModFix/>
          </a:blip>
          <a:stretch>
            <a:fillRect/>
          </a:stretch>
        </p:blipFill>
        <p:spPr>
          <a:xfrm>
            <a:off x="245725" y="2345450"/>
            <a:ext cx="1898425" cy="1226275"/>
          </a:xfrm>
          <a:prstGeom prst="rect">
            <a:avLst/>
          </a:prstGeom>
          <a:noFill/>
          <a:ln>
            <a:noFill/>
          </a:ln>
          <a:effectLst>
            <a:outerShdw blurRad="57150" rotWithShape="0" algn="bl" dir="5400000" dist="19050">
              <a:srgbClr val="000000">
                <a:alpha val="50000"/>
              </a:srgbClr>
            </a:outerShdw>
          </a:effectLst>
        </p:spPr>
      </p:pic>
      <p:pic>
        <p:nvPicPr>
          <p:cNvPr id="336" name="Google Shape;336;p51"/>
          <p:cNvPicPr preferRelativeResize="0"/>
          <p:nvPr/>
        </p:nvPicPr>
        <p:blipFill>
          <a:blip r:embed="rId12">
            <a:alphaModFix/>
          </a:blip>
          <a:stretch>
            <a:fillRect/>
          </a:stretch>
        </p:blipFill>
        <p:spPr>
          <a:xfrm>
            <a:off x="245725" y="3893747"/>
            <a:ext cx="1898427" cy="1051151"/>
          </a:xfrm>
          <a:prstGeom prst="rect">
            <a:avLst/>
          </a:prstGeom>
          <a:noFill/>
          <a:ln>
            <a:noFill/>
          </a:ln>
          <a:effectLst>
            <a:outerShdw blurRad="57150" rotWithShape="0" algn="bl" dir="5400000" dist="19050">
              <a:srgbClr val="000000">
                <a:alpha val="50000"/>
              </a:srgbClr>
            </a:outerShdw>
          </a:effectLst>
        </p:spPr>
      </p:pic>
      <p:sp>
        <p:nvSpPr>
          <p:cNvPr id="337" name="Google Shape;337;p51"/>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Python Resources, Documentation, and Help</a:t>
            </a:r>
            <a:endParaRPr b="1" sz="2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2"/>
          <p:cNvPicPr preferRelativeResize="0"/>
          <p:nvPr/>
        </p:nvPicPr>
        <p:blipFill>
          <a:blip r:embed="rId3">
            <a:alphaModFix/>
          </a:blip>
          <a:stretch>
            <a:fillRect/>
          </a:stretch>
        </p:blipFill>
        <p:spPr>
          <a:xfrm>
            <a:off x="3281402" y="1016499"/>
            <a:ext cx="3709251" cy="2905101"/>
          </a:xfrm>
          <a:prstGeom prst="rect">
            <a:avLst/>
          </a:prstGeom>
          <a:noFill/>
          <a:ln>
            <a:noFill/>
          </a:ln>
          <a:effectLst>
            <a:outerShdw blurRad="57150" rotWithShape="0" algn="bl" dir="5400000" dist="19050">
              <a:srgbClr val="000000">
                <a:alpha val="50000"/>
              </a:srgbClr>
            </a:outerShdw>
          </a:effectLst>
        </p:spPr>
      </p:pic>
      <p:sp>
        <p:nvSpPr>
          <p:cNvPr id="344" name="Google Shape;344;p52"/>
          <p:cNvSpPr txBox="1"/>
          <p:nvPr>
            <p:ph idx="1" type="body"/>
          </p:nvPr>
        </p:nvSpPr>
        <p:spPr>
          <a:xfrm>
            <a:off x="260575" y="1016500"/>
            <a:ext cx="2778000" cy="39393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68575" lIns="68575" spcFirstLastPara="1" rIns="68575" wrap="square" tIns="68575">
            <a:noAutofit/>
          </a:bodyPr>
          <a:lstStyle/>
          <a:p>
            <a:pPr indent="0" lvl="0" marL="0" rtl="0" algn="l">
              <a:lnSpc>
                <a:spcPct val="150000"/>
              </a:lnSpc>
              <a:spcBef>
                <a:spcPts val="1000"/>
              </a:spcBef>
              <a:spcAft>
                <a:spcPts val="0"/>
              </a:spcAft>
              <a:buNone/>
            </a:pPr>
            <a:r>
              <a:rPr b="1" lang="en" sz="1400">
                <a:latin typeface="Twentieth Century"/>
                <a:ea typeface="Twentieth Century"/>
                <a:cs typeface="Twentieth Century"/>
                <a:sym typeface="Twentieth Century"/>
              </a:rPr>
              <a:t>Python Basics</a:t>
            </a:r>
            <a:endParaRPr b="1" sz="1400">
              <a:latin typeface="Twentieth Century"/>
              <a:ea typeface="Twentieth Century"/>
              <a:cs typeface="Twentieth Century"/>
              <a:sym typeface="Twentieth Century"/>
            </a:endParaRPr>
          </a:p>
          <a:p>
            <a:pPr indent="-247650" lvl="0" marL="342900" rtl="0" algn="l">
              <a:lnSpc>
                <a:spcPct val="115000"/>
              </a:lnSpc>
              <a:spcBef>
                <a:spcPts val="1000"/>
              </a:spcBef>
              <a:spcAft>
                <a:spcPts val="0"/>
              </a:spcAft>
              <a:buClr>
                <a:schemeClr val="dk1"/>
              </a:buClr>
              <a:buSzPts val="1300"/>
              <a:buFont typeface="Noto Sans Symbols"/>
              <a:buChar char="★"/>
            </a:pPr>
            <a:r>
              <a:rPr lang="en" sz="1300">
                <a:latin typeface="Twentieth Century"/>
                <a:ea typeface="Twentieth Century"/>
                <a:cs typeface="Twentieth Century"/>
                <a:sym typeface="Twentieth Century"/>
              </a:rPr>
              <a:t>Packages and modules</a:t>
            </a:r>
            <a:endParaRPr sz="1300">
              <a:latin typeface="Twentieth Century"/>
              <a:ea typeface="Twentieth Century"/>
              <a:cs typeface="Twentieth Century"/>
              <a:sym typeface="Twentieth Century"/>
            </a:endParaRPr>
          </a:p>
          <a:p>
            <a:pPr indent="-247650" lvl="0" marL="342900" rtl="0" algn="l">
              <a:lnSpc>
                <a:spcPct val="115000"/>
              </a:lnSpc>
              <a:spcBef>
                <a:spcPts val="1000"/>
              </a:spcBef>
              <a:spcAft>
                <a:spcPts val="0"/>
              </a:spcAft>
              <a:buClr>
                <a:schemeClr val="dk1"/>
              </a:buClr>
              <a:buSzPts val="1300"/>
              <a:buFont typeface="Noto Sans Symbols"/>
              <a:buChar char="★"/>
            </a:pPr>
            <a:r>
              <a:rPr lang="en" sz="1300">
                <a:latin typeface="Twentieth Century"/>
                <a:ea typeface="Twentieth Century"/>
                <a:cs typeface="Twentieth Century"/>
                <a:sym typeface="Twentieth Century"/>
              </a:rPr>
              <a:t>Variables and object types</a:t>
            </a:r>
            <a:endParaRPr sz="1300">
              <a:latin typeface="Twentieth Century"/>
              <a:ea typeface="Twentieth Century"/>
              <a:cs typeface="Twentieth Century"/>
              <a:sym typeface="Twentieth Century"/>
            </a:endParaRPr>
          </a:p>
          <a:p>
            <a:pPr indent="-247650" lvl="0" marL="342900" rtl="0" algn="l">
              <a:lnSpc>
                <a:spcPct val="115000"/>
              </a:lnSpc>
              <a:spcBef>
                <a:spcPts val="1000"/>
              </a:spcBef>
              <a:spcAft>
                <a:spcPts val="0"/>
              </a:spcAft>
              <a:buSzPts val="1300"/>
              <a:buFont typeface="Noto Sans Symbols"/>
              <a:buChar char="★"/>
            </a:pPr>
            <a:r>
              <a:rPr lang="en" sz="1300">
                <a:latin typeface="Twentieth Century"/>
                <a:ea typeface="Twentieth Century"/>
                <a:cs typeface="Twentieth Century"/>
                <a:sym typeface="Twentieth Century"/>
              </a:rPr>
              <a:t>Operators</a:t>
            </a:r>
            <a:endParaRPr sz="1300">
              <a:latin typeface="Twentieth Century"/>
              <a:ea typeface="Twentieth Century"/>
              <a:cs typeface="Twentieth Century"/>
              <a:sym typeface="Twentieth Century"/>
            </a:endParaRPr>
          </a:p>
          <a:p>
            <a:pPr indent="-247650" lvl="0" marL="342900" rtl="0" algn="l">
              <a:lnSpc>
                <a:spcPct val="115000"/>
              </a:lnSpc>
              <a:spcBef>
                <a:spcPts val="1000"/>
              </a:spcBef>
              <a:spcAft>
                <a:spcPts val="0"/>
              </a:spcAft>
              <a:buClr>
                <a:schemeClr val="dk1"/>
              </a:buClr>
              <a:buSzPts val="1300"/>
              <a:buFont typeface="Noto Sans Symbols"/>
              <a:buChar char="★"/>
            </a:pPr>
            <a:r>
              <a:rPr lang="en" sz="1300">
                <a:latin typeface="Twentieth Century"/>
                <a:ea typeface="Twentieth Century"/>
                <a:cs typeface="Twentieth Century"/>
                <a:sym typeface="Twentieth Century"/>
              </a:rPr>
              <a:t>Methods and functions</a:t>
            </a:r>
            <a:endParaRPr sz="1300"/>
          </a:p>
          <a:p>
            <a:pPr indent="-247650" lvl="0" marL="342900" rtl="0" algn="l">
              <a:lnSpc>
                <a:spcPct val="115000"/>
              </a:lnSpc>
              <a:spcBef>
                <a:spcPts val="1000"/>
              </a:spcBef>
              <a:spcAft>
                <a:spcPts val="0"/>
              </a:spcAft>
              <a:buClr>
                <a:schemeClr val="dk1"/>
              </a:buClr>
              <a:buSzPts val="1300"/>
              <a:buFont typeface="Noto Sans Symbols"/>
              <a:buChar char="★"/>
            </a:pPr>
            <a:r>
              <a:rPr lang="en" sz="1300">
                <a:latin typeface="Twentieth Century"/>
                <a:ea typeface="Twentieth Century"/>
                <a:cs typeface="Twentieth Century"/>
                <a:sym typeface="Twentieth Century"/>
              </a:rPr>
              <a:t>Syntax</a:t>
            </a:r>
            <a:endParaRPr sz="1300"/>
          </a:p>
          <a:p>
            <a:pPr indent="-247650" lvl="0" marL="342900" rtl="0" algn="l">
              <a:lnSpc>
                <a:spcPct val="115000"/>
              </a:lnSpc>
              <a:spcBef>
                <a:spcPts val="1000"/>
              </a:spcBef>
              <a:spcAft>
                <a:spcPts val="0"/>
              </a:spcAft>
              <a:buClr>
                <a:schemeClr val="dk1"/>
              </a:buClr>
              <a:buSzPts val="1300"/>
              <a:buFont typeface="Noto Sans Symbols"/>
              <a:buChar char="★"/>
            </a:pPr>
            <a:r>
              <a:rPr lang="en" sz="1300">
                <a:latin typeface="Twentieth Century"/>
                <a:ea typeface="Twentieth Century"/>
                <a:cs typeface="Twentieth Century"/>
                <a:sym typeface="Twentieth Century"/>
              </a:rPr>
              <a:t>Comments</a:t>
            </a:r>
            <a:endParaRPr sz="1300"/>
          </a:p>
          <a:p>
            <a:pPr indent="-254000" lvl="0" marL="342900" rtl="0" algn="l">
              <a:lnSpc>
                <a:spcPct val="115000"/>
              </a:lnSpc>
              <a:spcBef>
                <a:spcPts val="1000"/>
              </a:spcBef>
              <a:spcAft>
                <a:spcPts val="0"/>
              </a:spcAft>
              <a:buSzPts val="1300"/>
              <a:buFont typeface="Noto Sans Symbols"/>
              <a:buChar char="★"/>
            </a:pPr>
            <a:r>
              <a:rPr lang="en" sz="1300">
                <a:latin typeface="Twentieth Century"/>
                <a:ea typeface="Twentieth Century"/>
                <a:cs typeface="Twentieth Century"/>
                <a:sym typeface="Twentieth Century"/>
              </a:rPr>
              <a:t>Conditional statements</a:t>
            </a:r>
            <a:endParaRPr sz="1300"/>
          </a:p>
          <a:p>
            <a:pPr indent="-254000" lvl="0" marL="342900" rtl="0" algn="l">
              <a:lnSpc>
                <a:spcPct val="115000"/>
              </a:lnSpc>
              <a:spcBef>
                <a:spcPts val="1000"/>
              </a:spcBef>
              <a:spcAft>
                <a:spcPts val="0"/>
              </a:spcAft>
              <a:buSzPts val="1300"/>
              <a:buFont typeface="Noto Sans Symbols"/>
              <a:buChar char="★"/>
            </a:pPr>
            <a:r>
              <a:rPr lang="en" sz="1300">
                <a:latin typeface="Twentieth Century"/>
                <a:ea typeface="Twentieth Century"/>
                <a:cs typeface="Twentieth Century"/>
                <a:sym typeface="Twentieth Century"/>
              </a:rPr>
              <a:t>Loops</a:t>
            </a:r>
            <a:endParaRPr sz="1300">
              <a:latin typeface="Twentieth Century"/>
              <a:ea typeface="Twentieth Century"/>
              <a:cs typeface="Twentieth Century"/>
              <a:sym typeface="Twentieth Century"/>
            </a:endParaRPr>
          </a:p>
          <a:p>
            <a:pPr indent="-254000" lvl="0" marL="342900" rtl="0" algn="l">
              <a:lnSpc>
                <a:spcPct val="115000"/>
              </a:lnSpc>
              <a:spcBef>
                <a:spcPts val="1000"/>
              </a:spcBef>
              <a:spcAft>
                <a:spcPts val="0"/>
              </a:spcAft>
              <a:buSzPts val="1300"/>
              <a:buFont typeface="Twentieth Century"/>
              <a:buChar char="★"/>
            </a:pPr>
            <a:r>
              <a:rPr lang="en" sz="1300">
                <a:latin typeface="Twentieth Century"/>
                <a:ea typeface="Twentieth Century"/>
                <a:cs typeface="Twentieth Century"/>
                <a:sym typeface="Twentieth Century"/>
              </a:rPr>
              <a:t>Handle errors gracefully</a:t>
            </a:r>
            <a:endParaRPr sz="1300">
              <a:latin typeface="Twentieth Century"/>
              <a:ea typeface="Twentieth Century"/>
              <a:cs typeface="Twentieth Century"/>
              <a:sym typeface="Twentieth Century"/>
            </a:endParaRPr>
          </a:p>
          <a:p>
            <a:pPr indent="0" lvl="0" marL="0" rtl="0" algn="l">
              <a:lnSpc>
                <a:spcPct val="150000"/>
              </a:lnSpc>
              <a:spcBef>
                <a:spcPts val="1000"/>
              </a:spcBef>
              <a:spcAft>
                <a:spcPts val="0"/>
              </a:spcAft>
              <a:buNone/>
            </a:pPr>
            <a:r>
              <a:t/>
            </a:r>
            <a:endParaRPr b="1" sz="1400">
              <a:latin typeface="Twentieth Century"/>
              <a:ea typeface="Twentieth Century"/>
              <a:cs typeface="Twentieth Century"/>
              <a:sym typeface="Twentieth Century"/>
            </a:endParaRPr>
          </a:p>
          <a:p>
            <a:pPr indent="-127000" lvl="1" marL="520700" rtl="0" algn="l">
              <a:lnSpc>
                <a:spcPct val="190000"/>
              </a:lnSpc>
              <a:spcBef>
                <a:spcPts val="0"/>
              </a:spcBef>
              <a:spcAft>
                <a:spcPts val="0"/>
              </a:spcAft>
              <a:buClr>
                <a:schemeClr val="dk1"/>
              </a:buClr>
              <a:buSzPts val="800"/>
              <a:buFont typeface="Noto Sans Symbols"/>
              <a:buNone/>
            </a:pPr>
            <a:r>
              <a:t/>
            </a:r>
            <a:endParaRPr sz="1500">
              <a:latin typeface="Twentieth Century"/>
              <a:ea typeface="Twentieth Century"/>
              <a:cs typeface="Twentieth Century"/>
              <a:sym typeface="Twentieth Century"/>
            </a:endParaRPr>
          </a:p>
          <a:p>
            <a:pPr indent="-127000" lvl="0" marL="177800" rtl="0" algn="l">
              <a:lnSpc>
                <a:spcPct val="150000"/>
              </a:lnSpc>
              <a:spcBef>
                <a:spcPts val="0"/>
              </a:spcBef>
              <a:spcAft>
                <a:spcPts val="0"/>
              </a:spcAft>
              <a:buClr>
                <a:schemeClr val="dk1"/>
              </a:buClr>
              <a:buSzPts val="800"/>
              <a:buFont typeface="Noto Sans Symbols"/>
              <a:buNone/>
            </a:pPr>
            <a:r>
              <a:t/>
            </a:r>
            <a:endParaRPr sz="1500">
              <a:latin typeface="Twentieth Century"/>
              <a:ea typeface="Twentieth Century"/>
              <a:cs typeface="Twentieth Century"/>
              <a:sym typeface="Twentieth Century"/>
            </a:endParaRPr>
          </a:p>
        </p:txBody>
      </p:sp>
      <p:sp>
        <p:nvSpPr>
          <p:cNvPr id="345" name="Google Shape;345;p52"/>
          <p:cNvSpPr txBox="1"/>
          <p:nvPr/>
        </p:nvSpPr>
        <p:spPr>
          <a:xfrm>
            <a:off x="3336975" y="4300200"/>
            <a:ext cx="5465100" cy="655500"/>
          </a:xfrm>
          <a:prstGeom prst="rect">
            <a:avLst/>
          </a:prstGeom>
          <a:solidFill>
            <a:srgbClr val="FFE599"/>
          </a:solidFill>
          <a:ln cap="flat" cmpd="sng" w="28575">
            <a:solidFill>
              <a:srgbClr val="F6B26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t>Link to publicly shared Google Colab Notebook: </a:t>
            </a:r>
            <a:r>
              <a:rPr b="1" lang="en" sz="800" u="sng">
                <a:solidFill>
                  <a:schemeClr val="hlink"/>
                </a:solidFill>
                <a:hlinkClick r:id="rId4"/>
              </a:rPr>
              <a:t>https://colab.research.google.com/drive/1v_lNLIjzIZmxgPG_2bgMT-qZB546NgU7#scrollTo=NO_W7wUspkUM</a:t>
            </a:r>
            <a:r>
              <a:rPr b="1" lang="en" sz="800"/>
              <a:t> </a:t>
            </a:r>
            <a:endParaRPr b="1" sz="900"/>
          </a:p>
        </p:txBody>
      </p:sp>
      <p:sp>
        <p:nvSpPr>
          <p:cNvPr id="346" name="Google Shape;346;p52"/>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DEMO: Basics of Python for Reproducible Research</a:t>
            </a:r>
            <a:endParaRPr b="1" sz="2500">
              <a:solidFill>
                <a:schemeClr val="lt1"/>
              </a:solidFill>
              <a:latin typeface="Twentieth Century"/>
              <a:ea typeface="Twentieth Century"/>
              <a:cs typeface="Twentieth Century"/>
              <a:sym typeface="Twentieth Century"/>
            </a:endParaRPr>
          </a:p>
        </p:txBody>
      </p:sp>
      <p:sp>
        <p:nvSpPr>
          <p:cNvPr id="347" name="Google Shape;347;p52"/>
          <p:cNvSpPr txBox="1"/>
          <p:nvPr>
            <p:ph idx="1" type="body"/>
          </p:nvPr>
        </p:nvSpPr>
        <p:spPr>
          <a:xfrm>
            <a:off x="5378275" y="2070200"/>
            <a:ext cx="3573300" cy="2072400"/>
          </a:xfrm>
          <a:prstGeom prst="rect">
            <a:avLst/>
          </a:prstGeom>
          <a:solidFill>
            <a:schemeClr val="lt1"/>
          </a:solidFill>
          <a:ln cap="flat" cmpd="sng" w="9525">
            <a:solidFill>
              <a:srgbClr val="0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1200">
                <a:latin typeface="Twentieth Century"/>
                <a:ea typeface="Twentieth Century"/>
                <a:cs typeface="Twentieth Century"/>
                <a:sym typeface="Twentieth Century"/>
              </a:rPr>
              <a:t>Use this Colab Notebook to practice using Python to...</a:t>
            </a:r>
            <a:endParaRPr b="1" sz="1200">
              <a:latin typeface="Twentieth Century"/>
              <a:ea typeface="Twentieth Century"/>
              <a:cs typeface="Twentieth Century"/>
              <a:sym typeface="Twentieth Century"/>
            </a:endParaRPr>
          </a:p>
          <a:p>
            <a:pPr indent="-190500" lvl="0" marL="400050" rtl="0" algn="l">
              <a:lnSpc>
                <a:spcPct val="150000"/>
              </a:lnSpc>
              <a:spcBef>
                <a:spcPts val="0"/>
              </a:spcBef>
              <a:spcAft>
                <a:spcPts val="0"/>
              </a:spcAft>
              <a:buSzPts val="1200"/>
              <a:buFont typeface="Noto Sans Symbols"/>
              <a:buChar char="➔"/>
            </a:pPr>
            <a:r>
              <a:rPr lang="en" sz="1200">
                <a:latin typeface="Twentieth Century"/>
                <a:ea typeface="Twentieth Century"/>
                <a:cs typeface="Twentieth Century"/>
                <a:sym typeface="Twentieth Century"/>
              </a:rPr>
              <a:t>Create different types of Python objects</a:t>
            </a:r>
            <a:endParaRPr sz="1200">
              <a:latin typeface="Twentieth Century"/>
              <a:ea typeface="Twentieth Century"/>
              <a:cs typeface="Twentieth Century"/>
              <a:sym typeface="Twentieth Century"/>
            </a:endParaRPr>
          </a:p>
          <a:p>
            <a:pPr indent="-190500" lvl="0" marL="400050" rtl="0" algn="l">
              <a:lnSpc>
                <a:spcPct val="150000"/>
              </a:lnSpc>
              <a:spcBef>
                <a:spcPts val="0"/>
              </a:spcBef>
              <a:spcAft>
                <a:spcPts val="0"/>
              </a:spcAft>
              <a:buSzPts val="1200"/>
              <a:buFont typeface="Noto Sans Symbols"/>
              <a:buChar char="➔"/>
            </a:pPr>
            <a:r>
              <a:rPr lang="en" sz="1200">
                <a:latin typeface="Twentieth Century"/>
                <a:ea typeface="Twentieth Century"/>
                <a:cs typeface="Twentieth Century"/>
                <a:sym typeface="Twentieth Century"/>
              </a:rPr>
              <a:t>Utilize for loops</a:t>
            </a:r>
            <a:endParaRPr sz="1200">
              <a:latin typeface="Twentieth Century"/>
              <a:ea typeface="Twentieth Century"/>
              <a:cs typeface="Twentieth Century"/>
              <a:sym typeface="Twentieth Century"/>
            </a:endParaRPr>
          </a:p>
          <a:p>
            <a:pPr indent="-190500" lvl="0" marL="400050" rtl="0" algn="l">
              <a:lnSpc>
                <a:spcPct val="150000"/>
              </a:lnSpc>
              <a:spcBef>
                <a:spcPts val="0"/>
              </a:spcBef>
              <a:spcAft>
                <a:spcPts val="0"/>
              </a:spcAft>
              <a:buSzPts val="1200"/>
              <a:buFont typeface="Twentieth Century"/>
              <a:buChar char="➔"/>
            </a:pPr>
            <a:r>
              <a:rPr lang="en" sz="1200">
                <a:latin typeface="Twentieth Century"/>
                <a:ea typeface="Twentieth Century"/>
                <a:cs typeface="Twentieth Century"/>
                <a:sym typeface="Twentieth Century"/>
              </a:rPr>
              <a:t>Write conditional statements</a:t>
            </a:r>
            <a:endParaRPr sz="1200">
              <a:latin typeface="Twentieth Century"/>
              <a:ea typeface="Twentieth Century"/>
              <a:cs typeface="Twentieth Century"/>
              <a:sym typeface="Twentieth Century"/>
            </a:endParaRPr>
          </a:p>
          <a:p>
            <a:pPr indent="-190500" lvl="0" marL="400050" rtl="0" algn="l">
              <a:lnSpc>
                <a:spcPct val="150000"/>
              </a:lnSpc>
              <a:spcBef>
                <a:spcPts val="0"/>
              </a:spcBef>
              <a:spcAft>
                <a:spcPts val="0"/>
              </a:spcAft>
              <a:buSzPts val="1200"/>
              <a:buFont typeface="Twentieth Century"/>
              <a:buChar char="➔"/>
            </a:pPr>
            <a:r>
              <a:rPr lang="en" sz="1200">
                <a:latin typeface="Twentieth Century"/>
                <a:ea typeface="Twentieth Century"/>
                <a:cs typeface="Twentieth Century"/>
                <a:sym typeface="Twentieth Century"/>
              </a:rPr>
              <a:t>Use try and except to catch error</a:t>
            </a:r>
            <a:endParaRPr sz="1200">
              <a:latin typeface="Twentieth Century"/>
              <a:ea typeface="Twentieth Century"/>
              <a:cs typeface="Twentieth Century"/>
              <a:sym typeface="Twentieth Century"/>
            </a:endParaRPr>
          </a:p>
          <a:p>
            <a:pPr indent="-190500" lvl="0" marL="400050" rtl="0" algn="l">
              <a:lnSpc>
                <a:spcPct val="150000"/>
              </a:lnSpc>
              <a:spcBef>
                <a:spcPts val="0"/>
              </a:spcBef>
              <a:spcAft>
                <a:spcPts val="0"/>
              </a:spcAft>
              <a:buSzPts val="1200"/>
              <a:buFont typeface="Twentieth Century"/>
              <a:buChar char="➔"/>
            </a:pPr>
            <a:r>
              <a:rPr lang="en" sz="1200">
                <a:latin typeface="Twentieth Century"/>
                <a:ea typeface="Twentieth Century"/>
                <a:cs typeface="Twentieth Century"/>
                <a:sym typeface="Twentieth Century"/>
              </a:rPr>
              <a:t>Define new functions</a:t>
            </a:r>
            <a:endParaRPr sz="1200">
              <a:latin typeface="Twentieth Century"/>
              <a:ea typeface="Twentieth Century"/>
              <a:cs typeface="Twentieth Century"/>
              <a:sym typeface="Twentieth Century"/>
            </a:endParaRPr>
          </a:p>
          <a:p>
            <a:pPr indent="-190500" lvl="0" marL="400050" rtl="0" algn="l">
              <a:lnSpc>
                <a:spcPct val="150000"/>
              </a:lnSpc>
              <a:spcBef>
                <a:spcPts val="0"/>
              </a:spcBef>
              <a:spcAft>
                <a:spcPts val="0"/>
              </a:spcAft>
              <a:buSzPts val="1200"/>
              <a:buFont typeface="Twentieth Century"/>
              <a:buChar char="➔"/>
            </a:pPr>
            <a:r>
              <a:rPr lang="en" sz="1200">
                <a:latin typeface="Twentieth Century"/>
                <a:ea typeface="Twentieth Century"/>
                <a:cs typeface="Twentieth Century"/>
                <a:sym typeface="Twentieth Century"/>
              </a:rPr>
              <a:t>Retrieve data with the requests module</a:t>
            </a:r>
            <a:endParaRPr sz="1200">
              <a:latin typeface="Twentieth Century"/>
              <a:ea typeface="Twentieth Century"/>
              <a:cs typeface="Twentieth Century"/>
              <a:sym typeface="Twentieth Centur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type="title"/>
          </p:nvPr>
        </p:nvSpPr>
        <p:spPr>
          <a:xfrm>
            <a:off x="-390906" y="20894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Software Installation Support</a:t>
            </a:r>
            <a:endParaRPr b="1" sz="2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Software Installation Support</a:t>
            </a:r>
            <a:endParaRPr b="1" sz="2500">
              <a:solidFill>
                <a:schemeClr val="lt1"/>
              </a:solidFill>
              <a:latin typeface="Twentieth Century"/>
              <a:ea typeface="Twentieth Century"/>
              <a:cs typeface="Twentieth Century"/>
              <a:sym typeface="Twentieth Century"/>
            </a:endParaRPr>
          </a:p>
        </p:txBody>
      </p:sp>
      <p:sp>
        <p:nvSpPr>
          <p:cNvPr id="360" name="Google Shape;360;p54"/>
          <p:cNvSpPr txBox="1"/>
          <p:nvPr>
            <p:ph idx="1" type="body"/>
          </p:nvPr>
        </p:nvSpPr>
        <p:spPr>
          <a:xfrm>
            <a:off x="134400" y="967248"/>
            <a:ext cx="8866200" cy="40116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228600">
            <a:noAutofit/>
          </a:bodyPr>
          <a:lstStyle/>
          <a:p>
            <a:pPr indent="-317500" lvl="0" marL="457200" rtl="0" algn="l">
              <a:lnSpc>
                <a:spcPct val="200000"/>
              </a:lnSpc>
              <a:spcBef>
                <a:spcPts val="0"/>
              </a:spcBef>
              <a:spcAft>
                <a:spcPts val="0"/>
              </a:spcAft>
              <a:buSzPts val="1400"/>
              <a:buFont typeface="Twentieth Century"/>
              <a:buChar char="★"/>
            </a:pPr>
            <a:r>
              <a:rPr b="1" lang="en" sz="1400">
                <a:latin typeface="Twentieth Century"/>
                <a:ea typeface="Twentieth Century"/>
                <a:cs typeface="Twentieth Century"/>
                <a:sym typeface="Twentieth Century"/>
              </a:rPr>
              <a:t>Python (</a:t>
            </a:r>
            <a:r>
              <a:rPr b="1" lang="en" sz="1400" u="sng">
                <a:solidFill>
                  <a:srgbClr val="1155CC"/>
                </a:solidFill>
                <a:latin typeface="Twentieth Century"/>
                <a:ea typeface="Twentieth Century"/>
                <a:cs typeface="Twentieth Century"/>
                <a:sym typeface="Twentieth Century"/>
                <a:hlinkClick r:id="rId3">
                  <a:extLst>
                    <a:ext uri="{A12FA001-AC4F-418D-AE19-62706E023703}">
                      <ahyp:hlinkClr val="tx"/>
                    </a:ext>
                  </a:extLst>
                </a:hlinkClick>
              </a:rPr>
              <a:t>https://www.python.org/downloads/</a:t>
            </a:r>
            <a:r>
              <a:rPr b="1" lang="en" sz="1400">
                <a:latin typeface="Twentieth Century"/>
                <a:ea typeface="Twentieth Century"/>
                <a:cs typeface="Twentieth Century"/>
                <a:sym typeface="Twentieth Century"/>
              </a:rPr>
              <a:t>) </a:t>
            </a:r>
            <a:endParaRPr b="1"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Make sure you can install new Python packages using the Terminal (MacOS) or Command Prompt (Windows)</a:t>
            </a:r>
            <a:endParaRPr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Try the following command on your PC:     </a:t>
            </a:r>
            <a:r>
              <a:rPr b="1" lang="en" sz="1400">
                <a:latin typeface="Twentieth Century"/>
                <a:ea typeface="Twentieth Century"/>
                <a:cs typeface="Twentieth Century"/>
                <a:sym typeface="Twentieth Century"/>
              </a:rPr>
              <a:t>python -m pip install pandas</a:t>
            </a:r>
            <a:endParaRPr b="1"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Try the following command on your Mac:     </a:t>
            </a:r>
            <a:r>
              <a:rPr b="1" lang="en" sz="1400">
                <a:latin typeface="Twentieth Century"/>
                <a:ea typeface="Twentieth Century"/>
                <a:cs typeface="Twentieth Century"/>
                <a:sym typeface="Twentieth Century"/>
              </a:rPr>
              <a:t>python3 -m pip install pandas</a:t>
            </a:r>
            <a:endParaRPr b="1" sz="1400">
              <a:latin typeface="Twentieth Century"/>
              <a:ea typeface="Twentieth Century"/>
              <a:cs typeface="Twentieth Century"/>
              <a:sym typeface="Twentieth Century"/>
            </a:endParaRPr>
          </a:p>
          <a:p>
            <a:pPr indent="-317500" lvl="0" marL="457200" rtl="0" algn="l">
              <a:lnSpc>
                <a:spcPct val="200000"/>
              </a:lnSpc>
              <a:spcBef>
                <a:spcPts val="0"/>
              </a:spcBef>
              <a:spcAft>
                <a:spcPts val="0"/>
              </a:spcAft>
              <a:buSzPts val="1400"/>
              <a:buFont typeface="Twentieth Century"/>
              <a:buChar char="★"/>
            </a:pPr>
            <a:r>
              <a:rPr b="1" lang="en" sz="1400">
                <a:latin typeface="Twentieth Century"/>
                <a:ea typeface="Twentieth Century"/>
                <a:cs typeface="Twentieth Century"/>
                <a:sym typeface="Twentieth Century"/>
              </a:rPr>
              <a:t>VSCode (</a:t>
            </a:r>
            <a:r>
              <a:rPr b="1" lang="en" sz="1400" u="sng">
                <a:solidFill>
                  <a:srgbClr val="1155CC"/>
                </a:solidFill>
                <a:latin typeface="Twentieth Century"/>
                <a:ea typeface="Twentieth Century"/>
                <a:cs typeface="Twentieth Century"/>
                <a:sym typeface="Twentieth Century"/>
                <a:hlinkClick r:id="rId4">
                  <a:extLst>
                    <a:ext uri="{A12FA001-AC4F-418D-AE19-62706E023703}">
                      <ahyp:hlinkClr val="tx"/>
                    </a:ext>
                  </a:extLst>
                </a:hlinkClick>
              </a:rPr>
              <a:t>https://code.visualstudio.com/download</a:t>
            </a:r>
            <a:r>
              <a:rPr b="1" lang="en" sz="1400">
                <a:latin typeface="Twentieth Century"/>
                <a:ea typeface="Twentieth Century"/>
                <a:cs typeface="Twentieth Century"/>
                <a:sym typeface="Twentieth Century"/>
              </a:rPr>
              <a:t>) </a:t>
            </a:r>
            <a:endParaRPr b="1"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Create a new file with the extension .py (to designate the file as a Python script)</a:t>
            </a:r>
            <a:endParaRPr sz="1400">
              <a:latin typeface="Twentieth Century"/>
              <a:ea typeface="Twentieth Century"/>
              <a:cs typeface="Twentieth Century"/>
              <a:sym typeface="Twentieth Century"/>
            </a:endParaRPr>
          </a:p>
          <a:p>
            <a:pPr indent="-317500" lvl="1" marL="914400" rtl="0" algn="l">
              <a:lnSpc>
                <a:spcPct val="200000"/>
              </a:lnSpc>
              <a:spcBef>
                <a:spcPts val="0"/>
              </a:spcBef>
              <a:spcAft>
                <a:spcPts val="0"/>
              </a:spcAft>
              <a:buSzPts val="1400"/>
              <a:buFont typeface="Twentieth Century"/>
              <a:buChar char="○"/>
            </a:pPr>
            <a:r>
              <a:rPr lang="en" sz="1400">
                <a:latin typeface="Twentieth Century"/>
                <a:ea typeface="Twentieth Century"/>
                <a:cs typeface="Twentieth Century"/>
                <a:sym typeface="Twentieth Century"/>
              </a:rPr>
              <a:t>Try clicking the play/run button in the upper right corner of VSCode to run the script</a:t>
            </a:r>
            <a:endParaRPr b="1" sz="1400">
              <a:latin typeface="Twentieth Century"/>
              <a:ea typeface="Twentieth Century"/>
              <a:cs typeface="Twentieth Century"/>
              <a:sym typeface="Twentieth Century"/>
            </a:endParaRPr>
          </a:p>
          <a:p>
            <a:pPr indent="-317500" lvl="0" marL="457200" rtl="0" algn="l">
              <a:lnSpc>
                <a:spcPct val="200000"/>
              </a:lnSpc>
              <a:spcBef>
                <a:spcPts val="0"/>
              </a:spcBef>
              <a:spcAft>
                <a:spcPts val="0"/>
              </a:spcAft>
              <a:buSzPts val="1400"/>
              <a:buFont typeface="Twentieth Century"/>
              <a:buChar char="★"/>
            </a:pPr>
            <a:r>
              <a:rPr b="1" lang="en" sz="1400">
                <a:latin typeface="Twentieth Century"/>
                <a:ea typeface="Twentieth Century"/>
                <a:cs typeface="Twentieth Century"/>
                <a:sym typeface="Twentieth Century"/>
              </a:rPr>
              <a:t>Git </a:t>
            </a:r>
            <a:r>
              <a:rPr lang="en" sz="1400">
                <a:latin typeface="Twentieth Century"/>
                <a:ea typeface="Twentieth Century"/>
                <a:cs typeface="Twentieth Century"/>
                <a:sym typeface="Twentieth Century"/>
              </a:rPr>
              <a:t>(</a:t>
            </a:r>
            <a:r>
              <a:rPr b="1" lang="en" sz="1400" u="sng">
                <a:solidFill>
                  <a:schemeClr val="hlink"/>
                </a:solidFill>
                <a:latin typeface="Twentieth Century"/>
                <a:ea typeface="Twentieth Century"/>
                <a:cs typeface="Twentieth Century"/>
                <a:sym typeface="Twentieth Century"/>
                <a:hlinkClick r:id="rId5"/>
              </a:rPr>
              <a:t>https://git-scm.com/downloads</a:t>
            </a:r>
            <a:r>
              <a:rPr lang="en" sz="1400">
                <a:latin typeface="Twentieth Century"/>
                <a:ea typeface="Twentieth Century"/>
                <a:cs typeface="Twentieth Century"/>
                <a:sym typeface="Twentieth Century"/>
              </a:rPr>
              <a:t>) </a:t>
            </a:r>
            <a:endParaRPr b="1" sz="1400">
              <a:latin typeface="Twentieth Century"/>
              <a:ea typeface="Twentieth Century"/>
              <a:cs typeface="Twentieth Century"/>
              <a:sym typeface="Twentieth Century"/>
            </a:endParaRPr>
          </a:p>
          <a:p>
            <a:pPr indent="-317500" lvl="0" marL="457200" rtl="0" algn="l">
              <a:lnSpc>
                <a:spcPct val="200000"/>
              </a:lnSpc>
              <a:spcBef>
                <a:spcPts val="0"/>
              </a:spcBef>
              <a:spcAft>
                <a:spcPts val="0"/>
              </a:spcAft>
              <a:buSzPts val="1400"/>
              <a:buFont typeface="Twentieth Century"/>
              <a:buChar char="★"/>
            </a:pPr>
            <a:r>
              <a:rPr b="1" lang="en" sz="1400">
                <a:latin typeface="Twentieth Century"/>
                <a:ea typeface="Twentieth Century"/>
                <a:cs typeface="Twentieth Century"/>
                <a:sym typeface="Twentieth Century"/>
              </a:rPr>
              <a:t>Github Desktop (</a:t>
            </a:r>
            <a:r>
              <a:rPr b="1" lang="en" sz="1400" u="sng">
                <a:solidFill>
                  <a:srgbClr val="1155CC"/>
                </a:solidFill>
                <a:latin typeface="Twentieth Century"/>
                <a:ea typeface="Twentieth Century"/>
                <a:cs typeface="Twentieth Century"/>
                <a:sym typeface="Twentieth Century"/>
                <a:hlinkClick r:id="rId6">
                  <a:extLst>
                    <a:ext uri="{A12FA001-AC4F-418D-AE19-62706E023703}">
                      <ahyp:hlinkClr val="tx"/>
                    </a:ext>
                  </a:extLst>
                </a:hlinkClick>
              </a:rPr>
              <a:t>https://desktop.github.com/download/</a:t>
            </a:r>
            <a:r>
              <a:rPr b="1" lang="en" sz="1400">
                <a:latin typeface="Twentieth Century"/>
                <a:ea typeface="Twentieth Century"/>
                <a:cs typeface="Twentieth Century"/>
                <a:sym typeface="Twentieth Century"/>
              </a:rPr>
              <a:t>) </a:t>
            </a:r>
            <a:endParaRPr sz="1400">
              <a:latin typeface="Twentieth Century"/>
              <a:ea typeface="Twentieth Century"/>
              <a:cs typeface="Twentieth Century"/>
              <a:sym typeface="Twentieth Century"/>
            </a:endParaRPr>
          </a:p>
        </p:txBody>
      </p:sp>
      <p:sp>
        <p:nvSpPr>
          <p:cNvPr id="361" name="Google Shape;361;p54"/>
          <p:cNvSpPr txBox="1"/>
          <p:nvPr/>
        </p:nvSpPr>
        <p:spPr>
          <a:xfrm>
            <a:off x="6323675" y="4383200"/>
            <a:ext cx="2625000" cy="547500"/>
          </a:xfrm>
          <a:prstGeom prst="rect">
            <a:avLst/>
          </a:prstGeom>
          <a:solidFill>
            <a:srgbClr val="CC00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Calibri"/>
                <a:ea typeface="Calibri"/>
                <a:cs typeface="Calibri"/>
                <a:sym typeface="Calibri"/>
              </a:rPr>
              <a:t>See next slide for troubleshooting common issues</a:t>
            </a:r>
            <a:endParaRPr b="1">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Software Installation Common Issues</a:t>
            </a:r>
            <a:endParaRPr b="1" sz="2500">
              <a:solidFill>
                <a:schemeClr val="lt1"/>
              </a:solidFill>
              <a:latin typeface="Twentieth Century"/>
              <a:ea typeface="Twentieth Century"/>
              <a:cs typeface="Twentieth Century"/>
              <a:sym typeface="Twentieth Century"/>
            </a:endParaRPr>
          </a:p>
        </p:txBody>
      </p:sp>
      <p:sp>
        <p:nvSpPr>
          <p:cNvPr id="367" name="Google Shape;367;p55"/>
          <p:cNvSpPr txBox="1"/>
          <p:nvPr>
            <p:ph idx="1" type="body"/>
          </p:nvPr>
        </p:nvSpPr>
        <p:spPr>
          <a:xfrm>
            <a:off x="134400" y="948725"/>
            <a:ext cx="8866200" cy="3607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137150" lIns="137150" spcFirstLastPara="1" rIns="137150" wrap="square" tIns="228600">
            <a:noAutofit/>
          </a:bodyPr>
          <a:lstStyle/>
          <a:p>
            <a:pPr indent="-330200" lvl="0" marL="457200" rtl="0" algn="l">
              <a:lnSpc>
                <a:spcPct val="115000"/>
              </a:lnSpc>
              <a:spcBef>
                <a:spcPts val="0"/>
              </a:spcBef>
              <a:spcAft>
                <a:spcPts val="0"/>
              </a:spcAft>
              <a:buSzPts val="1600"/>
              <a:buFont typeface="Twentieth Century"/>
              <a:buChar char="★"/>
            </a:pPr>
            <a:r>
              <a:rPr b="1" lang="en" sz="1600">
                <a:latin typeface="Twentieth Century"/>
                <a:ea typeface="Twentieth Century"/>
                <a:cs typeface="Twentieth Century"/>
                <a:sym typeface="Twentieth Century"/>
              </a:rPr>
              <a:t>Mac</a:t>
            </a:r>
            <a:endParaRPr b="1" sz="1600">
              <a:latin typeface="Twentieth Century"/>
              <a:ea typeface="Twentieth Century"/>
              <a:cs typeface="Twentieth Century"/>
              <a:sym typeface="Twentieth Century"/>
            </a:endParaRPr>
          </a:p>
          <a:p>
            <a:pPr indent="-298450" lvl="1" marL="5715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ISSUE</a:t>
            </a:r>
            <a:r>
              <a:rPr lang="en" sz="1100">
                <a:latin typeface="Twentieth Century"/>
                <a:ea typeface="Twentieth Century"/>
                <a:cs typeface="Twentieth Century"/>
                <a:sym typeface="Twentieth Century"/>
              </a:rPr>
              <a:t>: you cannot run a Python script in VS Code</a:t>
            </a:r>
            <a:endParaRPr sz="1100">
              <a:latin typeface="Twentieth Century"/>
              <a:ea typeface="Twentieth Century"/>
              <a:cs typeface="Twentieth Century"/>
              <a:sym typeface="Twentieth Century"/>
            </a:endParaRPr>
          </a:p>
          <a:p>
            <a:pPr indent="-298450" lvl="1" marL="5715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CAUSE</a:t>
            </a:r>
            <a:r>
              <a:rPr lang="en" sz="1100">
                <a:latin typeface="Twentieth Century"/>
                <a:ea typeface="Twentieth Century"/>
                <a:cs typeface="Twentieth Century"/>
                <a:sym typeface="Twentieth Century"/>
              </a:rPr>
              <a:t>: the </a:t>
            </a:r>
            <a:r>
              <a:rPr i="1" lang="en" sz="1100">
                <a:latin typeface="Twentieth Century"/>
                <a:ea typeface="Twentieth Century"/>
                <a:cs typeface="Twentieth Century"/>
                <a:sym typeface="Twentieth Century"/>
              </a:rPr>
              <a:t>Python default interpreter path </a:t>
            </a:r>
            <a:r>
              <a:rPr lang="en" sz="1100">
                <a:latin typeface="Twentieth Century"/>
                <a:ea typeface="Twentieth Century"/>
                <a:cs typeface="Twentieth Century"/>
                <a:sym typeface="Twentieth Century"/>
              </a:rPr>
              <a:t>is not set correctly</a:t>
            </a:r>
            <a:endParaRPr sz="1100">
              <a:latin typeface="Twentieth Century"/>
              <a:ea typeface="Twentieth Century"/>
              <a:cs typeface="Twentieth Century"/>
              <a:sym typeface="Twentieth Century"/>
            </a:endParaRPr>
          </a:p>
          <a:p>
            <a:pPr indent="-298450" lvl="1" marL="5715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SOLUTION</a:t>
            </a:r>
            <a:r>
              <a:rPr lang="en" sz="1100">
                <a:latin typeface="Twentieth Century"/>
                <a:ea typeface="Twentieth Century"/>
                <a:cs typeface="Twentieth Century"/>
                <a:sym typeface="Twentieth Century"/>
              </a:rPr>
              <a:t>: In VSCode go to </a:t>
            </a:r>
            <a:r>
              <a:rPr i="1" lang="en" sz="1100">
                <a:latin typeface="Twentieth Century"/>
                <a:ea typeface="Twentieth Century"/>
                <a:cs typeface="Twentieth Century"/>
                <a:sym typeface="Twentieth Century"/>
              </a:rPr>
              <a:t>File &gt; Preferences &gt; Settings and search for the Python default interpreter path </a:t>
            </a:r>
            <a:r>
              <a:rPr lang="en" sz="1100">
                <a:latin typeface="Twentieth Century"/>
                <a:ea typeface="Twentieth Century"/>
                <a:cs typeface="Twentieth Century"/>
                <a:sym typeface="Twentieth Century"/>
              </a:rPr>
              <a:t>setting - when you find it, update the the value to the correct Python interpreter path. If you don’t know the path to the </a:t>
            </a:r>
            <a:r>
              <a:rPr lang="en" sz="1100">
                <a:latin typeface="Twentieth Century"/>
                <a:ea typeface="Twentieth Century"/>
                <a:cs typeface="Twentieth Century"/>
                <a:sym typeface="Twentieth Century"/>
              </a:rPr>
              <a:t>interpreter, open your Terminal, type python3, import sys, and the run sys.executable</a:t>
            </a:r>
            <a:endParaRPr sz="1100">
              <a:latin typeface="Twentieth Century"/>
              <a:ea typeface="Twentieth Century"/>
              <a:cs typeface="Twentieth Century"/>
              <a:sym typeface="Twentieth Century"/>
            </a:endParaRPr>
          </a:p>
          <a:p>
            <a:pPr indent="0" lvl="0" marL="914400" rtl="0" algn="l">
              <a:lnSpc>
                <a:spcPct val="150000"/>
              </a:lnSpc>
              <a:spcBef>
                <a:spcPts val="0"/>
              </a:spcBef>
              <a:spcAft>
                <a:spcPts val="0"/>
              </a:spcAft>
              <a:buNone/>
            </a:pPr>
            <a:r>
              <a:t/>
            </a:r>
            <a:endParaRPr sz="100">
              <a:latin typeface="Twentieth Century"/>
              <a:ea typeface="Twentieth Century"/>
              <a:cs typeface="Twentieth Century"/>
              <a:sym typeface="Twentieth Century"/>
            </a:endParaRPr>
          </a:p>
          <a:p>
            <a:pPr indent="-330200" lvl="0" marL="457200" rtl="0" algn="l">
              <a:lnSpc>
                <a:spcPct val="150000"/>
              </a:lnSpc>
              <a:spcBef>
                <a:spcPts val="0"/>
              </a:spcBef>
              <a:spcAft>
                <a:spcPts val="0"/>
              </a:spcAft>
              <a:buSzPts val="1600"/>
              <a:buFont typeface="Twentieth Century"/>
              <a:buChar char="★"/>
            </a:pPr>
            <a:r>
              <a:rPr b="1" lang="en" sz="1600">
                <a:latin typeface="Twentieth Century"/>
                <a:ea typeface="Twentieth Century"/>
                <a:cs typeface="Twentieth Century"/>
                <a:sym typeface="Twentieth Century"/>
              </a:rPr>
              <a:t>PC</a:t>
            </a:r>
            <a:endParaRPr b="1" sz="1600">
              <a:latin typeface="Twentieth Century"/>
              <a:ea typeface="Twentieth Century"/>
              <a:cs typeface="Twentieth Century"/>
              <a:sym typeface="Twentieth Century"/>
            </a:endParaRPr>
          </a:p>
          <a:p>
            <a:pPr indent="-298450" lvl="1" marL="4572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ISSUE: </a:t>
            </a:r>
            <a:r>
              <a:rPr lang="en" sz="1100">
                <a:latin typeface="Twentieth Century"/>
                <a:ea typeface="Twentieth Century"/>
                <a:cs typeface="Twentieth Century"/>
                <a:sym typeface="Twentieth Century"/>
              </a:rPr>
              <a:t>trying to </a:t>
            </a:r>
            <a:r>
              <a:rPr i="1" lang="en" sz="1100">
                <a:latin typeface="Twentieth Century"/>
                <a:ea typeface="Twentieth Century"/>
                <a:cs typeface="Twentieth Century"/>
                <a:sym typeface="Twentieth Century"/>
              </a:rPr>
              <a:t>run python </a:t>
            </a:r>
            <a:r>
              <a:rPr lang="en" sz="1100">
                <a:latin typeface="Twentieth Century"/>
                <a:ea typeface="Twentieth Century"/>
                <a:cs typeface="Twentieth Century"/>
                <a:sym typeface="Twentieth Century"/>
              </a:rPr>
              <a:t>in the command prompt opens the Windows Store</a:t>
            </a:r>
            <a:endParaRPr sz="1100">
              <a:latin typeface="Twentieth Century"/>
              <a:ea typeface="Twentieth Century"/>
              <a:cs typeface="Twentieth Century"/>
              <a:sym typeface="Twentieth Century"/>
            </a:endParaRPr>
          </a:p>
          <a:p>
            <a:pPr indent="-298450" lvl="1" marL="4572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CAUSE: </a:t>
            </a:r>
            <a:r>
              <a:rPr lang="en" sz="1100">
                <a:latin typeface="Twentieth Century"/>
                <a:ea typeface="Twentieth Century"/>
                <a:cs typeface="Twentieth Century"/>
                <a:sym typeface="Twentieth Century"/>
              </a:rPr>
              <a:t>the directory containing your Python interpreter is not correctly listed in your system Environment Variables’ </a:t>
            </a:r>
            <a:r>
              <a:rPr i="1" lang="en" sz="1100">
                <a:latin typeface="Twentieth Century"/>
                <a:ea typeface="Twentieth Century"/>
                <a:cs typeface="Twentieth Century"/>
                <a:sym typeface="Twentieth Century"/>
              </a:rPr>
              <a:t>path </a:t>
            </a:r>
            <a:r>
              <a:rPr lang="en" sz="1100">
                <a:latin typeface="Twentieth Century"/>
                <a:ea typeface="Twentieth Century"/>
                <a:cs typeface="Twentieth Century"/>
                <a:sym typeface="Twentieth Century"/>
              </a:rPr>
              <a:t>listing</a:t>
            </a:r>
            <a:endParaRPr sz="1100">
              <a:latin typeface="Twentieth Century"/>
              <a:ea typeface="Twentieth Century"/>
              <a:cs typeface="Twentieth Century"/>
              <a:sym typeface="Twentieth Century"/>
            </a:endParaRPr>
          </a:p>
          <a:p>
            <a:pPr indent="-298450" lvl="1" marL="457200" rtl="0" algn="l">
              <a:lnSpc>
                <a:spcPct val="150000"/>
              </a:lnSpc>
              <a:spcBef>
                <a:spcPts val="0"/>
              </a:spcBef>
              <a:spcAft>
                <a:spcPts val="0"/>
              </a:spcAft>
              <a:buSzPts val="1100"/>
              <a:buFont typeface="Twentieth Century"/>
              <a:buChar char="○"/>
            </a:pPr>
            <a:r>
              <a:rPr b="1" lang="en" sz="1100">
                <a:latin typeface="Twentieth Century"/>
                <a:ea typeface="Twentieth Century"/>
                <a:cs typeface="Twentieth Century"/>
                <a:sym typeface="Twentieth Century"/>
              </a:rPr>
              <a:t>SOLUTION: </a:t>
            </a:r>
            <a:r>
              <a:rPr lang="en" sz="1100">
                <a:latin typeface="Twentieth Century"/>
                <a:ea typeface="Twentieth Century"/>
                <a:cs typeface="Twentieth Century"/>
                <a:sym typeface="Twentieth Century"/>
              </a:rPr>
              <a:t>use the full path to your Python interpreter in the Command Prompt. </a:t>
            </a:r>
            <a:r>
              <a:rPr lang="en" sz="1100">
                <a:latin typeface="Twentieth Century"/>
                <a:ea typeface="Twentieth Century"/>
                <a:cs typeface="Twentieth Century"/>
                <a:sym typeface="Twentieth Century"/>
              </a:rPr>
              <a:t>If you don’t know the path to the interpreter search on your file system until you find out where it is installed and then use the full path wrapped in quotation marks in the command prompt (e.g. use 'C:\\Program Files\\python\\python.exe' but note the exact path may be different on your computer) </a:t>
            </a:r>
            <a:endParaRPr b="1" sz="1100">
              <a:latin typeface="Twentieth Century"/>
              <a:ea typeface="Twentieth Century"/>
              <a:cs typeface="Twentieth Century"/>
              <a:sym typeface="Twentieth Century"/>
            </a:endParaRPr>
          </a:p>
        </p:txBody>
      </p:sp>
      <p:sp>
        <p:nvSpPr>
          <p:cNvPr id="368" name="Google Shape;368;p55"/>
          <p:cNvSpPr/>
          <p:nvPr/>
        </p:nvSpPr>
        <p:spPr>
          <a:xfrm>
            <a:off x="140575" y="4618037"/>
            <a:ext cx="8857800" cy="475800"/>
          </a:xfrm>
          <a:prstGeom prst="rect">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Calibri"/>
                <a:ea typeface="Calibri"/>
                <a:cs typeface="Calibri"/>
                <a:sym typeface="Calibri"/>
              </a:rPr>
              <a:t>Helpers can stay past 4pm today to help resolve issues - having everything working by start of Day 2 is important</a:t>
            </a:r>
            <a:endParaRPr b="1">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226400" y="84900"/>
            <a:ext cx="8765400" cy="57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chemeClr val="dk1"/>
                </a:solidFill>
                <a:latin typeface="Trebuchet MS"/>
                <a:ea typeface="Trebuchet MS"/>
                <a:cs typeface="Trebuchet MS"/>
                <a:sym typeface="Trebuchet MS"/>
              </a:rPr>
              <a:t>Land Acknowledgement</a:t>
            </a:r>
            <a:endParaRPr b="1" sz="3000">
              <a:solidFill>
                <a:schemeClr val="dk1"/>
              </a:solidFill>
              <a:latin typeface="Trebuchet MS"/>
              <a:ea typeface="Trebuchet MS"/>
              <a:cs typeface="Trebuchet MS"/>
              <a:sym typeface="Trebuchet MS"/>
            </a:endParaRPr>
          </a:p>
          <a:p>
            <a:pPr indent="0" lvl="0" marL="0" rtl="0" algn="l">
              <a:lnSpc>
                <a:spcPct val="100000"/>
              </a:lnSpc>
              <a:spcBef>
                <a:spcPts val="0"/>
              </a:spcBef>
              <a:spcAft>
                <a:spcPts val="0"/>
              </a:spcAft>
              <a:buClr>
                <a:schemeClr val="dk1"/>
              </a:buClr>
              <a:buSzPts val="1100"/>
              <a:buFont typeface="Arial"/>
              <a:buNone/>
            </a:pPr>
            <a:r>
              <a:t/>
            </a:r>
            <a:endParaRPr b="1" sz="3000">
              <a:solidFill>
                <a:schemeClr val="dk1"/>
              </a:solidFill>
              <a:latin typeface="Trebuchet MS"/>
              <a:ea typeface="Trebuchet MS"/>
              <a:cs typeface="Trebuchet MS"/>
              <a:sym typeface="Trebuchet MS"/>
            </a:endParaRPr>
          </a:p>
          <a:p>
            <a:pPr indent="0" lvl="0" marL="0" rtl="0" algn="l">
              <a:lnSpc>
                <a:spcPct val="100000"/>
              </a:lnSpc>
              <a:spcBef>
                <a:spcPts val="0"/>
              </a:spcBef>
              <a:spcAft>
                <a:spcPts val="0"/>
              </a:spcAft>
              <a:buSzPts val="4400"/>
              <a:buNone/>
            </a:pPr>
            <a:r>
              <a:t/>
            </a:r>
            <a:endParaRPr sz="3000">
              <a:latin typeface="Trebuchet MS"/>
              <a:ea typeface="Trebuchet MS"/>
              <a:cs typeface="Trebuchet MS"/>
              <a:sym typeface="Trebuchet MS"/>
            </a:endParaRPr>
          </a:p>
        </p:txBody>
      </p:sp>
      <p:sp>
        <p:nvSpPr>
          <p:cNvPr id="163" name="Google Shape;163;p30"/>
          <p:cNvSpPr txBox="1"/>
          <p:nvPr>
            <p:ph idx="1" type="body"/>
          </p:nvPr>
        </p:nvSpPr>
        <p:spPr>
          <a:xfrm>
            <a:off x="716250" y="1085000"/>
            <a:ext cx="7711500" cy="36999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200"/>
              </a:spcBef>
              <a:spcAft>
                <a:spcPts val="0"/>
              </a:spcAft>
              <a:buClr>
                <a:schemeClr val="dk1"/>
              </a:buClr>
              <a:buSzPts val="1100"/>
              <a:buFont typeface="Arial"/>
              <a:buNone/>
            </a:pPr>
            <a:r>
              <a:rPr lang="en" sz="1900">
                <a:solidFill>
                  <a:schemeClr val="dk1"/>
                </a:solidFill>
                <a:latin typeface="Twentieth Century"/>
                <a:ea typeface="Twentieth Century"/>
                <a:cs typeface="Twentieth Century"/>
                <a:sym typeface="Twentieth Century"/>
              </a:rPr>
              <a:t>We would like to acknowledge that we are meeting on the Indigenous lands of Turtle Island, the ancestral name for what now is called North America.</a:t>
            </a:r>
            <a:endParaRPr sz="1900">
              <a:solidFill>
                <a:schemeClr val="dk1"/>
              </a:solidFill>
              <a:latin typeface="Twentieth Century"/>
              <a:ea typeface="Twentieth Century"/>
              <a:cs typeface="Twentieth Century"/>
              <a:sym typeface="Twentieth Century"/>
            </a:endParaRPr>
          </a:p>
          <a:p>
            <a:pPr indent="0" lvl="0" marL="0" rtl="0" algn="l">
              <a:lnSpc>
                <a:spcPct val="160000"/>
              </a:lnSpc>
              <a:spcBef>
                <a:spcPts val="1200"/>
              </a:spcBef>
              <a:spcAft>
                <a:spcPts val="0"/>
              </a:spcAft>
              <a:buClr>
                <a:schemeClr val="dk1"/>
              </a:buClr>
              <a:buSzPts val="1100"/>
              <a:buFont typeface="Arial"/>
              <a:buNone/>
            </a:pPr>
            <a:r>
              <a:rPr lang="en" sz="1900">
                <a:solidFill>
                  <a:schemeClr val="dk1"/>
                </a:solidFill>
                <a:latin typeface="Twentieth Century"/>
                <a:ea typeface="Twentieth Century"/>
                <a:cs typeface="Twentieth Century"/>
                <a:sym typeface="Twentieth Century"/>
              </a:rPr>
              <a:t>Moreover, (I) We would like to acknowledge the Alabama-Coushatta, Caddo, Carrizo/Comecrudo, Coahuiltecan, Comanche, Kickapoo, Lipan Apache, Tonkawa and Ysleta Del Sur Pueblo, and all the American Indian and Indigenous Peoples and communities who have been or have become a part of these lands and territories in Texas.</a:t>
            </a:r>
            <a:endParaRPr sz="1900">
              <a:solidFill>
                <a:schemeClr val="dk1"/>
              </a:solidFill>
              <a:latin typeface="Twentieth Century"/>
              <a:ea typeface="Twentieth Century"/>
              <a:cs typeface="Twentieth Century"/>
              <a:sym typeface="Twentieth Century"/>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Twentieth Century"/>
              <a:ea typeface="Twentieth Century"/>
              <a:cs typeface="Twentieth Century"/>
              <a:sym typeface="Twentieth Century"/>
            </a:endParaRPr>
          </a:p>
          <a:p>
            <a:pPr indent="0" lvl="0" marL="0" rtl="0" algn="l">
              <a:lnSpc>
                <a:spcPct val="150000"/>
              </a:lnSpc>
              <a:spcBef>
                <a:spcPts val="1200"/>
              </a:spcBef>
              <a:spcAft>
                <a:spcPts val="0"/>
              </a:spcAft>
              <a:buClr>
                <a:schemeClr val="dk1"/>
              </a:buClr>
              <a:buSzPts val="1100"/>
              <a:buFont typeface="Arial"/>
              <a:buNone/>
            </a:pPr>
            <a:r>
              <a:t/>
            </a:r>
            <a:endParaRPr sz="17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226400" y="77825"/>
            <a:ext cx="8765400" cy="57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b="1" lang="en" sz="3200">
                <a:solidFill>
                  <a:schemeClr val="dk1"/>
                </a:solidFill>
                <a:latin typeface="Twentieth Century"/>
                <a:ea typeface="Twentieth Century"/>
                <a:cs typeface="Twentieth Century"/>
                <a:sym typeface="Twentieth Century"/>
              </a:rPr>
              <a:t>Logistics</a:t>
            </a:r>
            <a:endParaRPr b="1" sz="3200">
              <a:solidFill>
                <a:schemeClr val="dk1"/>
              </a:solidFill>
              <a:latin typeface="Twentieth Century"/>
              <a:ea typeface="Twentieth Century"/>
              <a:cs typeface="Twentieth Century"/>
              <a:sym typeface="Twentieth Century"/>
            </a:endParaRPr>
          </a:p>
        </p:txBody>
      </p:sp>
      <p:sp>
        <p:nvSpPr>
          <p:cNvPr id="169" name="Google Shape;169;p31"/>
          <p:cNvSpPr txBox="1"/>
          <p:nvPr>
            <p:ph idx="1" type="body"/>
          </p:nvPr>
        </p:nvSpPr>
        <p:spPr>
          <a:xfrm>
            <a:off x="398775" y="981800"/>
            <a:ext cx="5882400" cy="3673500"/>
          </a:xfrm>
          <a:prstGeom prst="rect">
            <a:avLst/>
          </a:prstGeom>
          <a:noFill/>
          <a:ln>
            <a:noFill/>
          </a:ln>
        </p:spPr>
        <p:txBody>
          <a:bodyPr anchorCtr="0" anchor="t" bIns="91425" lIns="91425" spcFirstLastPara="1" rIns="91425" wrap="square" tIns="91425">
            <a:noAutofit/>
          </a:bodyPr>
          <a:lstStyle/>
          <a:p>
            <a:pPr indent="-342900" lvl="0" marL="457200" rtl="0" algn="l">
              <a:lnSpc>
                <a:spcPct val="170000"/>
              </a:lnSpc>
              <a:spcBef>
                <a:spcPts val="0"/>
              </a:spcBef>
              <a:spcAft>
                <a:spcPts val="0"/>
              </a:spcAft>
              <a:buClr>
                <a:schemeClr val="dk1"/>
              </a:buClr>
              <a:buSzPts val="1800"/>
              <a:buFont typeface="Twentieth Century"/>
              <a:buChar char="➔"/>
            </a:pPr>
            <a:r>
              <a:rPr lang="en" u="sng">
                <a:solidFill>
                  <a:schemeClr val="accent5"/>
                </a:solidFill>
                <a:latin typeface="Twentieth Century"/>
                <a:ea typeface="Twentieth Century"/>
                <a:cs typeface="Twentieth Century"/>
                <a:sym typeface="Twentieth Century"/>
                <a:hlinkClick r:id="rId3">
                  <a:extLst>
                    <a:ext uri="{A12FA001-AC4F-418D-AE19-62706E023703}">
                      <ahyp:hlinkClr val="tx"/>
                    </a:ext>
                  </a:extLst>
                </a:hlinkClick>
              </a:rPr>
              <a:t>Shared notes document</a:t>
            </a:r>
            <a:r>
              <a:rPr lang="en">
                <a:solidFill>
                  <a:schemeClr val="dk1"/>
                </a:solidFill>
                <a:latin typeface="Twentieth Century"/>
                <a:ea typeface="Twentieth Century"/>
                <a:cs typeface="Twentieth Century"/>
                <a:sym typeface="Twentieth Century"/>
              </a:rPr>
              <a:t> (</a:t>
            </a:r>
            <a:r>
              <a:rPr lang="en" u="sng">
                <a:solidFill>
                  <a:schemeClr val="accent5"/>
                </a:solidFill>
                <a:latin typeface="Twentieth Century"/>
                <a:ea typeface="Twentieth Century"/>
                <a:cs typeface="Twentieth Century"/>
                <a:sym typeface="Twentieth Century"/>
                <a:hlinkClick r:id="rId4">
                  <a:extLst>
                    <a:ext uri="{A12FA001-AC4F-418D-AE19-62706E023703}">
                      <ahyp:hlinkClr val="tx"/>
                    </a:ext>
                  </a:extLst>
                </a:hlinkClick>
              </a:rPr>
              <a:t>https://bit.ly/ipw-jan2025</a:t>
            </a:r>
            <a:r>
              <a:rPr lang="en">
                <a:solidFill>
                  <a:schemeClr val="dk1"/>
                </a:solidFill>
                <a:latin typeface="Twentieth Century"/>
                <a:ea typeface="Twentieth Century"/>
                <a:cs typeface="Twentieth Century"/>
                <a:sym typeface="Twentieth Century"/>
              </a:rPr>
              <a:t>) </a:t>
            </a:r>
            <a:endParaRPr>
              <a:solidFill>
                <a:schemeClr val="dk1"/>
              </a:solidFill>
              <a:latin typeface="Twentieth Century"/>
              <a:ea typeface="Twentieth Century"/>
              <a:cs typeface="Twentieth Century"/>
              <a:sym typeface="Twentieth Century"/>
            </a:endParaRPr>
          </a:p>
          <a:p>
            <a:pPr indent="-330200" lvl="1" marL="914400" rtl="0" algn="l">
              <a:lnSpc>
                <a:spcPct val="170000"/>
              </a:lnSpc>
              <a:spcBef>
                <a:spcPts val="0"/>
              </a:spcBef>
              <a:spcAft>
                <a:spcPts val="0"/>
              </a:spcAft>
              <a:buClr>
                <a:schemeClr val="dk1"/>
              </a:buClr>
              <a:buSzPts val="1600"/>
              <a:buFont typeface="Twentieth Century"/>
              <a:buChar char="◆"/>
            </a:pPr>
            <a:r>
              <a:rPr lang="en" sz="1600">
                <a:solidFill>
                  <a:schemeClr val="dk1"/>
                </a:solidFill>
                <a:latin typeface="Twentieth Century"/>
                <a:ea typeface="Twentieth Century"/>
                <a:cs typeface="Twentieth Century"/>
                <a:sym typeface="Twentieth Century"/>
              </a:rPr>
              <a:t>Important URLs will be provided here</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Asking questions</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Timing of breaks</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Workshop materials and slides will be posted on GitHub</a:t>
            </a:r>
            <a:endParaRPr>
              <a:solidFill>
                <a:schemeClr val="dk1"/>
              </a:solidFill>
              <a:latin typeface="Twentieth Century"/>
              <a:ea typeface="Twentieth Century"/>
              <a:cs typeface="Twentieth Century"/>
              <a:sym typeface="Twentieth Century"/>
            </a:endParaRPr>
          </a:p>
          <a:p>
            <a:pPr indent="-342900" lvl="0" marL="457200" rtl="0" algn="l">
              <a:lnSpc>
                <a:spcPct val="170000"/>
              </a:lnSpc>
              <a:spcBef>
                <a:spcPts val="0"/>
              </a:spcBef>
              <a:spcAft>
                <a:spcPts val="0"/>
              </a:spcAft>
              <a:buClr>
                <a:schemeClr val="dk1"/>
              </a:buClr>
              <a:buSzPts val="1800"/>
              <a:buFont typeface="Twentieth Century"/>
              <a:buChar char="➔"/>
            </a:pPr>
            <a:r>
              <a:rPr lang="en">
                <a:solidFill>
                  <a:schemeClr val="dk1"/>
                </a:solidFill>
                <a:latin typeface="Twentieth Century"/>
                <a:ea typeface="Twentieth Century"/>
                <a:cs typeface="Twentieth Century"/>
                <a:sym typeface="Twentieth Century"/>
              </a:rPr>
              <a:t>Further </a:t>
            </a:r>
            <a:r>
              <a:rPr lang="en">
                <a:solidFill>
                  <a:schemeClr val="dk1"/>
                </a:solidFill>
                <a:latin typeface="Twentieth Century"/>
                <a:ea typeface="Twentieth Century"/>
                <a:cs typeface="Twentieth Century"/>
                <a:sym typeface="Twentieth Century"/>
              </a:rPr>
              <a:t>logistics</a:t>
            </a:r>
            <a:r>
              <a:rPr lang="en">
                <a:solidFill>
                  <a:schemeClr val="dk1"/>
                </a:solidFill>
                <a:latin typeface="Twentieth Century"/>
                <a:ea typeface="Twentieth Century"/>
                <a:cs typeface="Twentieth Century"/>
                <a:sym typeface="Twentieth Century"/>
              </a:rPr>
              <a:t> for our in-person day tomorrow will be shared at the start of the Friday session</a:t>
            </a:r>
            <a:endParaRPr>
              <a:solidFill>
                <a:schemeClr val="dk1"/>
              </a:solidFill>
              <a:latin typeface="Twentieth Century"/>
              <a:ea typeface="Twentieth Century"/>
              <a:cs typeface="Twentieth Century"/>
              <a:sym typeface="Twentieth Century"/>
            </a:endParaRPr>
          </a:p>
          <a:p>
            <a:pPr indent="0" lvl="0" marL="0" rtl="0" algn="l">
              <a:lnSpc>
                <a:spcPct val="170000"/>
              </a:lnSpc>
              <a:spcBef>
                <a:spcPts val="0"/>
              </a:spcBef>
              <a:spcAft>
                <a:spcPts val="0"/>
              </a:spcAft>
              <a:buNone/>
            </a:pPr>
            <a:r>
              <a:t/>
            </a:r>
            <a:endParaRPr>
              <a:solidFill>
                <a:schemeClr val="dk1"/>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t/>
            </a:r>
            <a:endParaRPr>
              <a:solidFill>
                <a:schemeClr val="dk1"/>
              </a:solidFill>
            </a:endParaRPr>
          </a:p>
        </p:txBody>
      </p:sp>
      <p:sp>
        <p:nvSpPr>
          <p:cNvPr id="170" name="Google Shape;170;p31"/>
          <p:cNvSpPr txBox="1"/>
          <p:nvPr/>
        </p:nvSpPr>
        <p:spPr>
          <a:xfrm>
            <a:off x="6499025" y="3695025"/>
            <a:ext cx="2245500" cy="677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600">
                <a:solidFill>
                  <a:schemeClr val="dk1"/>
                </a:solidFill>
                <a:latin typeface="Twentieth Century"/>
                <a:ea typeface="Twentieth Century"/>
                <a:cs typeface="Twentieth Century"/>
                <a:sym typeface="Twentieth Century"/>
              </a:rPr>
              <a:t>QR code for s</a:t>
            </a:r>
            <a:r>
              <a:rPr lang="en" sz="1600">
                <a:solidFill>
                  <a:schemeClr val="dk1"/>
                </a:solidFill>
                <a:latin typeface="Twentieth Century"/>
                <a:ea typeface="Twentieth Century"/>
                <a:cs typeface="Twentieth Century"/>
                <a:sym typeface="Twentieth Century"/>
              </a:rPr>
              <a:t>hared </a:t>
            </a:r>
            <a:endParaRPr sz="1600">
              <a:solidFill>
                <a:schemeClr val="dk1"/>
              </a:solidFill>
              <a:latin typeface="Twentieth Century"/>
              <a:ea typeface="Twentieth Century"/>
              <a:cs typeface="Twentieth Century"/>
              <a:sym typeface="Twentieth Century"/>
            </a:endParaRPr>
          </a:p>
          <a:p>
            <a:pPr indent="0" lvl="0" marL="0" rtl="0" algn="ctr">
              <a:lnSpc>
                <a:spcPct val="100000"/>
              </a:lnSpc>
              <a:spcBef>
                <a:spcPts val="0"/>
              </a:spcBef>
              <a:spcAft>
                <a:spcPts val="0"/>
              </a:spcAft>
              <a:buNone/>
            </a:pPr>
            <a:r>
              <a:rPr lang="en" sz="1600">
                <a:solidFill>
                  <a:schemeClr val="dk1"/>
                </a:solidFill>
                <a:latin typeface="Twentieth Century"/>
                <a:ea typeface="Twentieth Century"/>
                <a:cs typeface="Twentieth Century"/>
                <a:sym typeface="Twentieth Century"/>
              </a:rPr>
              <a:t>notes document</a:t>
            </a:r>
            <a:endParaRPr sz="1200"/>
          </a:p>
        </p:txBody>
      </p:sp>
      <p:pic>
        <p:nvPicPr>
          <p:cNvPr id="171" name="Google Shape;171;p31"/>
          <p:cNvPicPr preferRelativeResize="0"/>
          <p:nvPr/>
        </p:nvPicPr>
        <p:blipFill>
          <a:blip r:embed="rId5">
            <a:alphaModFix/>
          </a:blip>
          <a:stretch>
            <a:fillRect/>
          </a:stretch>
        </p:blipFill>
        <p:spPr>
          <a:xfrm>
            <a:off x="6281175" y="1137000"/>
            <a:ext cx="2558024" cy="2558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idx="1" type="body"/>
          </p:nvPr>
        </p:nvSpPr>
        <p:spPr>
          <a:xfrm>
            <a:off x="337650" y="911325"/>
            <a:ext cx="8468700" cy="4153200"/>
          </a:xfrm>
          <a:prstGeom prst="rect">
            <a:avLst/>
          </a:prstGeom>
          <a:noFill/>
          <a:ln>
            <a:noFill/>
          </a:ln>
        </p:spPr>
        <p:txBody>
          <a:bodyPr anchorCtr="0" anchor="t" bIns="91425" lIns="91425" spcFirstLastPara="1" rIns="91425" wrap="square" tIns="91425">
            <a:normAutofit lnSpcReduction="20000"/>
          </a:bodyPr>
          <a:lstStyle/>
          <a:p>
            <a:pPr indent="-336550" lvl="0" marL="457200" rtl="0" algn="l">
              <a:lnSpc>
                <a:spcPct val="115000"/>
              </a:lnSpc>
              <a:spcBef>
                <a:spcPts val="640"/>
              </a:spcBef>
              <a:spcAft>
                <a:spcPts val="0"/>
              </a:spcAft>
              <a:buClr>
                <a:schemeClr val="dk1"/>
              </a:buClr>
              <a:buSzPts val="1700"/>
              <a:buFont typeface="Twentieth Century"/>
              <a:buChar char="●"/>
            </a:pPr>
            <a:r>
              <a:rPr b="1" lang="en" sz="1700">
                <a:solidFill>
                  <a:schemeClr val="dk1"/>
                </a:solidFill>
                <a:latin typeface="Twentieth Century"/>
                <a:ea typeface="Twentieth Century"/>
                <a:cs typeface="Twentieth Century"/>
                <a:sym typeface="Twentieth Century"/>
              </a:rPr>
              <a:t>Data Lab </a:t>
            </a:r>
            <a:endParaRPr b="1" sz="17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Data and Donuts</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Digital Humanities Workshops</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DH Day </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More</a:t>
            </a:r>
            <a:endParaRPr sz="1500">
              <a:solidFill>
                <a:schemeClr val="dk1"/>
              </a:solidFill>
              <a:latin typeface="Twentieth Century"/>
              <a:ea typeface="Twentieth Century"/>
              <a:cs typeface="Twentieth Century"/>
              <a:sym typeface="Twentieth Century"/>
            </a:endParaRPr>
          </a:p>
          <a:p>
            <a:pPr indent="0" lvl="0" marL="914400" rtl="0" algn="l">
              <a:lnSpc>
                <a:spcPct val="115000"/>
              </a:lnSpc>
              <a:spcBef>
                <a:spcPts val="640"/>
              </a:spcBef>
              <a:spcAft>
                <a:spcPts val="0"/>
              </a:spcAft>
              <a:buNone/>
            </a:pPr>
            <a:r>
              <a:t/>
            </a:r>
            <a:endParaRPr sz="1043">
              <a:solidFill>
                <a:schemeClr val="dk1"/>
              </a:solidFill>
              <a:latin typeface="Twentieth Century"/>
              <a:ea typeface="Twentieth Century"/>
              <a:cs typeface="Twentieth Century"/>
              <a:sym typeface="Twentieth Century"/>
            </a:endParaRPr>
          </a:p>
          <a:p>
            <a:pPr indent="-336550" lvl="0" marL="457200" rtl="0" algn="l">
              <a:lnSpc>
                <a:spcPct val="115000"/>
              </a:lnSpc>
              <a:spcBef>
                <a:spcPts val="640"/>
              </a:spcBef>
              <a:spcAft>
                <a:spcPts val="0"/>
              </a:spcAft>
              <a:buClr>
                <a:schemeClr val="dk1"/>
              </a:buClr>
              <a:buSzPts val="1700"/>
              <a:buFont typeface="Twentieth Century"/>
              <a:buChar char="●"/>
            </a:pPr>
            <a:r>
              <a:rPr b="1" lang="en" sz="1700">
                <a:solidFill>
                  <a:schemeClr val="dk1"/>
                </a:solidFill>
                <a:latin typeface="Twentieth Century"/>
                <a:ea typeface="Twentieth Century"/>
                <a:cs typeface="Twentieth Century"/>
                <a:sym typeface="Twentieth Century"/>
              </a:rPr>
              <a:t>Project Rooms </a:t>
            </a:r>
            <a:endParaRPr b="1" sz="17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Digital Scholarship related projects </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Reservable</a:t>
            </a:r>
            <a:endParaRPr sz="1500">
              <a:solidFill>
                <a:schemeClr val="dk1"/>
              </a:solidFill>
              <a:latin typeface="Twentieth Century"/>
              <a:ea typeface="Twentieth Century"/>
              <a:cs typeface="Twentieth Century"/>
              <a:sym typeface="Twentieth Century"/>
            </a:endParaRPr>
          </a:p>
          <a:p>
            <a:pPr indent="0" lvl="0" marL="914400" rtl="0" algn="l">
              <a:lnSpc>
                <a:spcPct val="115000"/>
              </a:lnSpc>
              <a:spcBef>
                <a:spcPts val="640"/>
              </a:spcBef>
              <a:spcAft>
                <a:spcPts val="0"/>
              </a:spcAft>
              <a:buNone/>
            </a:pPr>
            <a:r>
              <a:t/>
            </a:r>
            <a:endParaRPr sz="935">
              <a:solidFill>
                <a:schemeClr val="dk1"/>
              </a:solidFill>
              <a:latin typeface="Twentieth Century"/>
              <a:ea typeface="Twentieth Century"/>
              <a:cs typeface="Twentieth Century"/>
              <a:sym typeface="Twentieth Century"/>
            </a:endParaRPr>
          </a:p>
          <a:p>
            <a:pPr indent="-336550" lvl="0" marL="457200" rtl="0" algn="l">
              <a:lnSpc>
                <a:spcPct val="115000"/>
              </a:lnSpc>
              <a:spcBef>
                <a:spcPts val="640"/>
              </a:spcBef>
              <a:spcAft>
                <a:spcPts val="0"/>
              </a:spcAft>
              <a:buClr>
                <a:schemeClr val="dk1"/>
              </a:buClr>
              <a:buSzPts val="1700"/>
              <a:buFont typeface="Twentieth Century"/>
              <a:buChar char="●"/>
            </a:pPr>
            <a:r>
              <a:rPr b="1" lang="en" sz="1700">
                <a:solidFill>
                  <a:schemeClr val="dk1"/>
                </a:solidFill>
                <a:latin typeface="Twentieth Century"/>
                <a:ea typeface="Twentieth Century"/>
                <a:cs typeface="Twentieth Century"/>
                <a:sym typeface="Twentieth Century"/>
              </a:rPr>
              <a:t>Scan Tech Studio</a:t>
            </a:r>
            <a:endParaRPr b="1" sz="17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Supports Optical Character Recognition and Handwritten Text Recognition</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Scanners</a:t>
            </a:r>
            <a:r>
              <a:rPr lang="en" sz="1500">
                <a:solidFill>
                  <a:schemeClr val="dk1"/>
                </a:solidFill>
                <a:latin typeface="Twentieth Century"/>
                <a:ea typeface="Twentieth Century"/>
                <a:cs typeface="Twentieth Century"/>
                <a:sym typeface="Twentieth Century"/>
              </a:rPr>
              <a:t> and PC </a:t>
            </a:r>
            <a:endParaRPr sz="1500">
              <a:solidFill>
                <a:schemeClr val="dk1"/>
              </a:solidFill>
              <a:latin typeface="Twentieth Century"/>
              <a:ea typeface="Twentieth Century"/>
              <a:cs typeface="Twentieth Century"/>
              <a:sym typeface="Twentieth Century"/>
            </a:endParaRPr>
          </a:p>
          <a:p>
            <a:pPr indent="-323850" lvl="1" marL="914400" rtl="0" algn="l">
              <a:lnSpc>
                <a:spcPct val="115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Reservable</a:t>
            </a:r>
            <a:endParaRPr sz="1500">
              <a:solidFill>
                <a:schemeClr val="dk1"/>
              </a:solidFill>
              <a:latin typeface="Twentieth Century"/>
              <a:ea typeface="Twentieth Century"/>
              <a:cs typeface="Twentieth Century"/>
              <a:sym typeface="Twentieth Century"/>
            </a:endParaRPr>
          </a:p>
          <a:p>
            <a:pPr indent="0" lvl="0" marL="914400" rtl="0" algn="l">
              <a:lnSpc>
                <a:spcPct val="115000"/>
              </a:lnSpc>
              <a:spcBef>
                <a:spcPts val="640"/>
              </a:spcBef>
              <a:spcAft>
                <a:spcPts val="0"/>
              </a:spcAft>
              <a:buNone/>
            </a:pPr>
            <a:r>
              <a:t/>
            </a:r>
            <a:endParaRPr sz="991">
              <a:solidFill>
                <a:schemeClr val="dk1"/>
              </a:solidFill>
              <a:latin typeface="Twentieth Century"/>
              <a:ea typeface="Twentieth Century"/>
              <a:cs typeface="Twentieth Century"/>
              <a:sym typeface="Twentieth Century"/>
            </a:endParaRPr>
          </a:p>
          <a:p>
            <a:pPr indent="-336550" lvl="0" marL="457200" rtl="0" algn="l">
              <a:lnSpc>
                <a:spcPct val="115000"/>
              </a:lnSpc>
              <a:spcBef>
                <a:spcPts val="640"/>
              </a:spcBef>
              <a:spcAft>
                <a:spcPts val="0"/>
              </a:spcAft>
              <a:buClr>
                <a:schemeClr val="dk1"/>
              </a:buClr>
              <a:buSzPts val="1700"/>
              <a:buFont typeface="Twentieth Century"/>
              <a:buChar char="●"/>
            </a:pPr>
            <a:r>
              <a:rPr b="1" lang="en" sz="1700">
                <a:solidFill>
                  <a:schemeClr val="dk1"/>
                </a:solidFill>
                <a:latin typeface="Twentieth Century"/>
                <a:ea typeface="Twentieth Century"/>
                <a:cs typeface="Twentieth Century"/>
                <a:sym typeface="Twentieth Century"/>
              </a:rPr>
              <a:t>Digital Scholarship Consultation </a:t>
            </a:r>
            <a:endParaRPr b="1" sz="1700">
              <a:solidFill>
                <a:schemeClr val="dk1"/>
              </a:solidFill>
              <a:latin typeface="Twentieth Century"/>
              <a:ea typeface="Twentieth Century"/>
              <a:cs typeface="Twentieth Century"/>
              <a:sym typeface="Twentieth Century"/>
            </a:endParaRPr>
          </a:p>
        </p:txBody>
      </p:sp>
      <p:sp>
        <p:nvSpPr>
          <p:cNvPr id="177" name="Google Shape;177;p32"/>
          <p:cNvSpPr txBox="1"/>
          <p:nvPr>
            <p:ph type="title"/>
          </p:nvPr>
        </p:nvSpPr>
        <p:spPr>
          <a:xfrm>
            <a:off x="227225" y="-456"/>
            <a:ext cx="88452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b="1" lang="en" sz="3600">
                <a:solidFill>
                  <a:schemeClr val="dk1"/>
                </a:solidFill>
                <a:latin typeface="Twentieth Century"/>
                <a:ea typeface="Twentieth Century"/>
                <a:cs typeface="Twentieth Century"/>
                <a:sym typeface="Twentieth Century"/>
              </a:rPr>
              <a:t>Utilizing the Scholars Lab</a:t>
            </a:r>
            <a:endParaRPr b="1" sz="3600">
              <a:solidFill>
                <a:schemeClr val="dk1"/>
              </a:solidFill>
              <a:latin typeface="Twentieth Century"/>
              <a:ea typeface="Twentieth Century"/>
              <a:cs typeface="Twentieth Century"/>
              <a:sym typeface="Twentieth Century"/>
            </a:endParaRPr>
          </a:p>
        </p:txBody>
      </p:sp>
      <p:pic>
        <p:nvPicPr>
          <p:cNvPr id="178" name="Google Shape;178;p32"/>
          <p:cNvPicPr preferRelativeResize="0"/>
          <p:nvPr/>
        </p:nvPicPr>
        <p:blipFill>
          <a:blip r:embed="rId3">
            <a:alphaModFix/>
          </a:blip>
          <a:stretch>
            <a:fillRect/>
          </a:stretch>
        </p:blipFill>
        <p:spPr>
          <a:xfrm>
            <a:off x="4572000" y="977574"/>
            <a:ext cx="4226724" cy="2284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146550" y="19144"/>
            <a:ext cx="88452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 sz="3000">
                <a:solidFill>
                  <a:schemeClr val="dk1"/>
                </a:solidFill>
                <a:latin typeface="Trebuchet MS"/>
                <a:ea typeface="Trebuchet MS"/>
                <a:cs typeface="Trebuchet MS"/>
                <a:sym typeface="Trebuchet MS"/>
              </a:rPr>
              <a:t>Instruction</a:t>
            </a:r>
            <a:r>
              <a:rPr b="1" lang="en" sz="3000">
                <a:solidFill>
                  <a:schemeClr val="dk1"/>
                </a:solidFill>
                <a:latin typeface="Trebuchet MS"/>
                <a:ea typeface="Trebuchet MS"/>
                <a:cs typeface="Trebuchet MS"/>
                <a:sym typeface="Trebuchet MS"/>
              </a:rPr>
              <a:t> Team</a:t>
            </a:r>
            <a:endParaRPr sz="3000">
              <a:latin typeface="Trebuchet MS"/>
              <a:ea typeface="Trebuchet MS"/>
              <a:cs typeface="Trebuchet MS"/>
              <a:sym typeface="Trebuchet MS"/>
            </a:endParaRPr>
          </a:p>
        </p:txBody>
      </p:sp>
      <p:sp>
        <p:nvSpPr>
          <p:cNvPr id="184" name="Google Shape;184;p33"/>
          <p:cNvSpPr txBox="1"/>
          <p:nvPr>
            <p:ph idx="1" type="body"/>
          </p:nvPr>
        </p:nvSpPr>
        <p:spPr>
          <a:xfrm>
            <a:off x="250100" y="903375"/>
            <a:ext cx="8845200" cy="3782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1800"/>
              <a:buNone/>
            </a:pPr>
            <a:r>
              <a:rPr b="1" lang="en" sz="1600">
                <a:solidFill>
                  <a:schemeClr val="dk1"/>
                </a:solidFill>
                <a:latin typeface="Twentieth Century"/>
                <a:ea typeface="Twentieth Century"/>
                <a:cs typeface="Twentieth Century"/>
                <a:sym typeface="Twentieth Century"/>
              </a:rPr>
              <a:t>Instructors: </a:t>
            </a:r>
            <a:endParaRPr b="1" sz="1600">
              <a:solidFill>
                <a:schemeClr val="dk1"/>
              </a:solidFill>
              <a:latin typeface="Twentieth Century"/>
              <a:ea typeface="Twentieth Century"/>
              <a:cs typeface="Twentieth Century"/>
              <a:sym typeface="Twentieth Century"/>
            </a:endParaRPr>
          </a:p>
          <a:p>
            <a:pPr indent="0" lvl="0" marL="0" rtl="0" algn="l">
              <a:lnSpc>
                <a:spcPct val="125000"/>
              </a:lnSpc>
              <a:spcBef>
                <a:spcPts val="0"/>
              </a:spcBef>
              <a:spcAft>
                <a:spcPts val="0"/>
              </a:spcAft>
              <a:buSzPts val="1800"/>
              <a:buNone/>
            </a:pPr>
            <a:r>
              <a:rPr b="1" lang="en" sz="1600">
                <a:solidFill>
                  <a:schemeClr val="dk1"/>
                </a:solidFill>
                <a:latin typeface="Twentieth Century"/>
                <a:ea typeface="Twentieth Century"/>
                <a:cs typeface="Twentieth Century"/>
                <a:sym typeface="Twentieth Century"/>
              </a:rPr>
              <a:t>	</a:t>
            </a:r>
            <a:r>
              <a:rPr lang="en" sz="1600">
                <a:solidFill>
                  <a:schemeClr val="dk1"/>
                </a:solidFill>
                <a:latin typeface="Twentieth Century"/>
                <a:ea typeface="Twentieth Century"/>
                <a:cs typeface="Twentieth Century"/>
                <a:sym typeface="Twentieth Century"/>
              </a:rPr>
              <a:t>Michael Shensky (Head of Research Data Services)</a:t>
            </a:r>
            <a:endParaRPr sz="1600">
              <a:solidFill>
                <a:schemeClr val="dk1"/>
              </a:solidFill>
              <a:latin typeface="Twentieth Century"/>
              <a:ea typeface="Twentieth Century"/>
              <a:cs typeface="Twentieth Century"/>
              <a:sym typeface="Twentieth Century"/>
            </a:endParaRPr>
          </a:p>
          <a:p>
            <a:pPr indent="457200" lvl="0" marL="0" rtl="0" algn="l">
              <a:lnSpc>
                <a:spcPct val="125000"/>
              </a:lnSpc>
              <a:spcBef>
                <a:spcPts val="0"/>
              </a:spcBef>
              <a:spcAft>
                <a:spcPts val="0"/>
              </a:spcAft>
              <a:buClr>
                <a:schemeClr val="dk1"/>
              </a:buClr>
              <a:buSzPts val="1800"/>
              <a:buFont typeface="Arial"/>
              <a:buNone/>
            </a:pPr>
            <a:r>
              <a:rPr lang="en" sz="1600">
                <a:solidFill>
                  <a:schemeClr val="dk1"/>
                </a:solidFill>
                <a:latin typeface="Twentieth Century"/>
                <a:ea typeface="Twentieth Century"/>
                <a:cs typeface="Twentieth Century"/>
                <a:sym typeface="Twentieth Century"/>
              </a:rPr>
              <a:t>Jeremy Thompson (Digital Processing Archivist)</a:t>
            </a:r>
            <a:endParaRPr sz="1600">
              <a:solidFill>
                <a:schemeClr val="dk1"/>
              </a:solidFill>
              <a:latin typeface="Twentieth Century"/>
              <a:ea typeface="Twentieth Century"/>
              <a:cs typeface="Twentieth Century"/>
              <a:sym typeface="Twentieth Century"/>
            </a:endParaRPr>
          </a:p>
          <a:p>
            <a:pPr indent="0" lvl="0" marL="0" rtl="0" algn="l">
              <a:lnSpc>
                <a:spcPct val="125000"/>
              </a:lnSpc>
              <a:spcBef>
                <a:spcPts val="0"/>
              </a:spcBef>
              <a:spcAft>
                <a:spcPts val="0"/>
              </a:spcAft>
              <a:buSzPts val="1800"/>
              <a:buNone/>
            </a:pPr>
            <a:r>
              <a:rPr lang="en" sz="1600">
                <a:solidFill>
                  <a:schemeClr val="dk1"/>
                </a:solidFill>
                <a:latin typeface="Twentieth Century"/>
                <a:ea typeface="Twentieth Century"/>
                <a:cs typeface="Twentieth Century"/>
                <a:sym typeface="Twentieth Century"/>
              </a:rPr>
              <a:t>	Alex Marden (GIS and Geospatial Data Coordinator)</a:t>
            </a:r>
            <a:endParaRPr sz="1600">
              <a:solidFill>
                <a:schemeClr val="dk1"/>
              </a:solidFill>
              <a:latin typeface="Twentieth Century"/>
              <a:ea typeface="Twentieth Century"/>
              <a:cs typeface="Twentieth Century"/>
              <a:sym typeface="Twentieth Century"/>
            </a:endParaRPr>
          </a:p>
          <a:p>
            <a:pPr indent="0" lvl="0" marL="0" rtl="0" algn="l">
              <a:lnSpc>
                <a:spcPct val="125000"/>
              </a:lnSpc>
              <a:spcBef>
                <a:spcPts val="0"/>
              </a:spcBef>
              <a:spcAft>
                <a:spcPts val="0"/>
              </a:spcAft>
              <a:buSzPts val="1800"/>
              <a:buNone/>
            </a:pPr>
            <a:r>
              <a:rPr lang="en" sz="1600">
                <a:solidFill>
                  <a:schemeClr val="dk1"/>
                </a:solidFill>
                <a:latin typeface="Twentieth Century"/>
                <a:ea typeface="Twentieth Century"/>
                <a:cs typeface="Twentieth Century"/>
                <a:sym typeface="Twentieth Century"/>
              </a:rPr>
              <a:t>	Ian Goodale (European Studies Librarian)</a:t>
            </a:r>
            <a:endParaRPr sz="1600">
              <a:solidFill>
                <a:schemeClr val="dk1"/>
              </a:solidFill>
              <a:latin typeface="Twentieth Century"/>
              <a:ea typeface="Twentieth Century"/>
              <a:cs typeface="Twentieth Century"/>
              <a:sym typeface="Twentieth Century"/>
            </a:endParaRPr>
          </a:p>
          <a:p>
            <a:pPr indent="0" lvl="0" marL="0" rtl="0" algn="l">
              <a:lnSpc>
                <a:spcPct val="125000"/>
              </a:lnSpc>
              <a:spcBef>
                <a:spcPts val="0"/>
              </a:spcBef>
              <a:spcAft>
                <a:spcPts val="0"/>
              </a:spcAft>
              <a:buClr>
                <a:schemeClr val="dk1"/>
              </a:buClr>
              <a:buSzPts val="1800"/>
              <a:buFont typeface="Arial"/>
              <a:buNone/>
            </a:pPr>
            <a:r>
              <a:rPr b="1" lang="en" sz="1600">
                <a:solidFill>
                  <a:schemeClr val="dk1"/>
                </a:solidFill>
                <a:highlight>
                  <a:schemeClr val="lt1"/>
                </a:highlight>
                <a:latin typeface="Twentieth Century"/>
                <a:ea typeface="Twentieth Century"/>
                <a:cs typeface="Twentieth Century"/>
                <a:sym typeface="Twentieth Century"/>
              </a:rPr>
              <a:t>	</a:t>
            </a:r>
            <a:r>
              <a:rPr lang="en" sz="1600">
                <a:solidFill>
                  <a:schemeClr val="dk1"/>
                </a:solidFill>
                <a:highlight>
                  <a:schemeClr val="lt1"/>
                </a:highlight>
                <a:latin typeface="Twentieth Century"/>
                <a:ea typeface="Twentieth Century"/>
                <a:cs typeface="Twentieth Century"/>
                <a:sym typeface="Twentieth Century"/>
              </a:rPr>
              <a:t>Bryan Gee (Open Research Coordinator for Data and Software)</a:t>
            </a:r>
            <a:endParaRPr sz="1600">
              <a:solidFill>
                <a:schemeClr val="dk1"/>
              </a:solidFill>
              <a:highlight>
                <a:schemeClr val="lt1"/>
              </a:highlight>
              <a:latin typeface="Twentieth Century"/>
              <a:ea typeface="Twentieth Century"/>
              <a:cs typeface="Twentieth Century"/>
              <a:sym typeface="Twentieth Century"/>
            </a:endParaRPr>
          </a:p>
          <a:p>
            <a:pPr indent="0" lvl="0" marL="0" rtl="0" algn="l">
              <a:lnSpc>
                <a:spcPct val="125000"/>
              </a:lnSpc>
              <a:spcBef>
                <a:spcPts val="0"/>
              </a:spcBef>
              <a:spcAft>
                <a:spcPts val="0"/>
              </a:spcAft>
              <a:buClr>
                <a:schemeClr val="dk1"/>
              </a:buClr>
              <a:buSzPts val="1800"/>
              <a:buFont typeface="Arial"/>
              <a:buNone/>
            </a:pPr>
            <a:r>
              <a:rPr lang="en" sz="1600">
                <a:solidFill>
                  <a:schemeClr val="dk1"/>
                </a:solidFill>
                <a:highlight>
                  <a:schemeClr val="lt1"/>
                </a:highlight>
                <a:latin typeface="Twentieth Century"/>
                <a:ea typeface="Twentieth Century"/>
                <a:cs typeface="Twentieth Century"/>
                <a:sym typeface="Twentieth Century"/>
              </a:rPr>
              <a:t>	Karina Sanchez (Scholars Lab Librarian)</a:t>
            </a:r>
            <a:endParaRPr sz="1600">
              <a:solidFill>
                <a:schemeClr val="dk1"/>
              </a:solidFill>
              <a:latin typeface="Twentieth Century"/>
              <a:ea typeface="Twentieth Century"/>
              <a:cs typeface="Twentieth Century"/>
              <a:sym typeface="Twentieth Century"/>
            </a:endParaRPr>
          </a:p>
          <a:p>
            <a:pPr indent="0" lvl="0" marL="0" rtl="0" algn="l">
              <a:lnSpc>
                <a:spcPct val="125000"/>
              </a:lnSpc>
              <a:spcBef>
                <a:spcPts val="0"/>
              </a:spcBef>
              <a:spcAft>
                <a:spcPts val="0"/>
              </a:spcAft>
              <a:buSzPts val="1800"/>
              <a:buNone/>
            </a:pPr>
            <a:r>
              <a:rPr lang="en" sz="1600">
                <a:solidFill>
                  <a:schemeClr val="dk1"/>
                </a:solidFill>
                <a:latin typeface="Twentieth Century"/>
                <a:ea typeface="Twentieth Century"/>
                <a:cs typeface="Twentieth Century"/>
                <a:sym typeface="Twentieth Century"/>
              </a:rPr>
              <a:t>	</a:t>
            </a:r>
            <a:endParaRPr sz="1600">
              <a:solidFill>
                <a:schemeClr val="dk1"/>
              </a:solidFill>
              <a:latin typeface="Twentieth Century"/>
              <a:ea typeface="Twentieth Century"/>
              <a:cs typeface="Twentieth Century"/>
              <a:sym typeface="Twentieth Century"/>
            </a:endParaRPr>
          </a:p>
          <a:p>
            <a:pPr indent="0" lvl="0" marL="0" rtl="0" algn="l">
              <a:lnSpc>
                <a:spcPct val="125000"/>
              </a:lnSpc>
              <a:spcBef>
                <a:spcPts val="0"/>
              </a:spcBef>
              <a:spcAft>
                <a:spcPts val="0"/>
              </a:spcAft>
              <a:buSzPts val="1800"/>
              <a:buNone/>
            </a:pPr>
            <a:r>
              <a:rPr b="1" lang="en" sz="1600">
                <a:solidFill>
                  <a:schemeClr val="dk1"/>
                </a:solidFill>
                <a:highlight>
                  <a:schemeClr val="lt1"/>
                </a:highlight>
                <a:latin typeface="Twentieth Century"/>
                <a:ea typeface="Twentieth Century"/>
                <a:cs typeface="Twentieth Century"/>
                <a:sym typeface="Twentieth Century"/>
              </a:rPr>
              <a:t>Helpers: </a:t>
            </a:r>
            <a:endParaRPr b="1" sz="1600">
              <a:solidFill>
                <a:schemeClr val="dk1"/>
              </a:solidFill>
              <a:highlight>
                <a:schemeClr val="lt1"/>
              </a:highlight>
              <a:latin typeface="Twentieth Century"/>
              <a:ea typeface="Twentieth Century"/>
              <a:cs typeface="Twentieth Century"/>
              <a:sym typeface="Twentieth Century"/>
            </a:endParaRPr>
          </a:p>
          <a:p>
            <a:pPr indent="0" lvl="0" marL="0" rtl="0" algn="l">
              <a:lnSpc>
                <a:spcPct val="125000"/>
              </a:lnSpc>
              <a:spcBef>
                <a:spcPts val="0"/>
              </a:spcBef>
              <a:spcAft>
                <a:spcPts val="0"/>
              </a:spcAft>
              <a:buSzPts val="1800"/>
              <a:buNone/>
            </a:pPr>
            <a:r>
              <a:rPr lang="en" sz="1600">
                <a:solidFill>
                  <a:schemeClr val="dk1"/>
                </a:solidFill>
                <a:highlight>
                  <a:schemeClr val="lt1"/>
                </a:highlight>
                <a:latin typeface="Twentieth Century"/>
                <a:ea typeface="Twentieth Century"/>
                <a:cs typeface="Twentieth Century"/>
                <a:sym typeface="Twentieth Century"/>
              </a:rPr>
              <a:t>	Grant Hardaway (Psychology and Life Sciences Librarian)</a:t>
            </a:r>
            <a:endParaRPr b="1" sz="1600">
              <a:solidFill>
                <a:schemeClr val="dk1"/>
              </a:solidFill>
              <a:highlight>
                <a:schemeClr val="lt1"/>
              </a:highlight>
              <a:latin typeface="Twentieth Century"/>
              <a:ea typeface="Twentieth Century"/>
              <a:cs typeface="Twentieth Century"/>
              <a:sym typeface="Twentieth Century"/>
            </a:endParaRPr>
          </a:p>
          <a:p>
            <a:pPr indent="0" lvl="0" marL="0" rtl="0" algn="l">
              <a:lnSpc>
                <a:spcPct val="125000"/>
              </a:lnSpc>
              <a:spcBef>
                <a:spcPts val="0"/>
              </a:spcBef>
              <a:spcAft>
                <a:spcPts val="0"/>
              </a:spcAft>
              <a:buSzPts val="1800"/>
              <a:buNone/>
            </a:pPr>
            <a:r>
              <a:rPr lang="en" sz="1600">
                <a:solidFill>
                  <a:schemeClr val="dk1"/>
                </a:solidFill>
                <a:highlight>
                  <a:schemeClr val="lt1"/>
                </a:highlight>
                <a:latin typeface="Twentieth Century"/>
                <a:ea typeface="Twentieth Century"/>
                <a:cs typeface="Twentieth Century"/>
                <a:sym typeface="Twentieth Century"/>
              </a:rPr>
              <a:t>	Meryl Brodsky (Information &amp; Communication Librarian)</a:t>
            </a:r>
            <a:endParaRPr sz="1600">
              <a:solidFill>
                <a:schemeClr val="dk1"/>
              </a:solidFill>
              <a:highlight>
                <a:schemeClr val="lt1"/>
              </a:highlight>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226400" y="91975"/>
            <a:ext cx="8765400" cy="56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b="1" lang="en" sz="3000">
                <a:solidFill>
                  <a:schemeClr val="dk1"/>
                </a:solidFill>
                <a:latin typeface="Trebuchet MS"/>
                <a:ea typeface="Trebuchet MS"/>
                <a:cs typeface="Trebuchet MS"/>
                <a:sym typeface="Trebuchet MS"/>
              </a:rPr>
              <a:t>Code of Conduct</a:t>
            </a:r>
            <a:endParaRPr b="1" sz="3000">
              <a:solidFill>
                <a:schemeClr val="dk1"/>
              </a:solidFill>
              <a:latin typeface="Trebuchet MS"/>
              <a:ea typeface="Trebuchet MS"/>
              <a:cs typeface="Trebuchet MS"/>
              <a:sym typeface="Trebuchet MS"/>
            </a:endParaRPr>
          </a:p>
        </p:txBody>
      </p:sp>
      <p:sp>
        <p:nvSpPr>
          <p:cNvPr id="190" name="Google Shape;190;p34"/>
          <p:cNvSpPr txBox="1"/>
          <p:nvPr>
            <p:ph idx="1" type="body"/>
          </p:nvPr>
        </p:nvSpPr>
        <p:spPr>
          <a:xfrm>
            <a:off x="332525" y="1025600"/>
            <a:ext cx="8659200" cy="3604200"/>
          </a:xfrm>
          <a:prstGeom prst="rect">
            <a:avLst/>
          </a:prstGeom>
          <a:noFill/>
          <a:ln>
            <a:noFill/>
          </a:ln>
        </p:spPr>
        <p:txBody>
          <a:bodyPr anchorCtr="0" anchor="t" bIns="91425" lIns="91425" spcFirstLastPara="1" rIns="91425" wrap="square" tIns="91425">
            <a:normAutofit/>
          </a:bodyPr>
          <a:lstStyle/>
          <a:p>
            <a:pPr indent="-336550" lvl="0" marL="457200" rtl="0" algn="l">
              <a:lnSpc>
                <a:spcPct val="150000"/>
              </a:lnSpc>
              <a:spcBef>
                <a:spcPts val="640"/>
              </a:spcBef>
              <a:spcAft>
                <a:spcPts val="0"/>
              </a:spcAft>
              <a:buClr>
                <a:schemeClr val="dk1"/>
              </a:buClr>
              <a:buSzPts val="1700"/>
              <a:buFont typeface="Twentieth Century"/>
              <a:buChar char="•"/>
            </a:pPr>
            <a:r>
              <a:rPr lang="en" sz="1700">
                <a:solidFill>
                  <a:schemeClr val="dk1"/>
                </a:solidFill>
                <a:latin typeface="Twentieth Century"/>
                <a:ea typeface="Twentieth Century"/>
                <a:cs typeface="Twentieth Century"/>
                <a:sym typeface="Twentieth Century"/>
              </a:rPr>
              <a:t>Use welcoming and inclusive language</a:t>
            </a:r>
            <a:endParaRPr sz="1700">
              <a:solidFill>
                <a:schemeClr val="dk1"/>
              </a:solidFill>
              <a:latin typeface="Twentieth Century"/>
              <a:ea typeface="Twentieth Century"/>
              <a:cs typeface="Twentieth Century"/>
              <a:sym typeface="Twentieth Century"/>
            </a:endParaRPr>
          </a:p>
          <a:p>
            <a:pPr indent="-336550" lvl="0" marL="457200" rtl="0" algn="l">
              <a:lnSpc>
                <a:spcPct val="150000"/>
              </a:lnSpc>
              <a:spcBef>
                <a:spcPts val="640"/>
              </a:spcBef>
              <a:spcAft>
                <a:spcPts val="0"/>
              </a:spcAft>
              <a:buClr>
                <a:schemeClr val="dk1"/>
              </a:buClr>
              <a:buSzPts val="1700"/>
              <a:buFont typeface="Twentieth Century"/>
              <a:buChar char="•"/>
            </a:pPr>
            <a:r>
              <a:rPr lang="en" sz="1700">
                <a:solidFill>
                  <a:schemeClr val="dk1"/>
                </a:solidFill>
                <a:latin typeface="Twentieth Century"/>
                <a:ea typeface="Twentieth Century"/>
                <a:cs typeface="Twentieth Century"/>
                <a:sym typeface="Twentieth Century"/>
              </a:rPr>
              <a:t>Be respectful of different viewpoints and experiences</a:t>
            </a:r>
            <a:endParaRPr sz="1700">
              <a:solidFill>
                <a:schemeClr val="dk1"/>
              </a:solidFill>
              <a:latin typeface="Twentieth Century"/>
              <a:ea typeface="Twentieth Century"/>
              <a:cs typeface="Twentieth Century"/>
              <a:sym typeface="Twentieth Century"/>
            </a:endParaRPr>
          </a:p>
          <a:p>
            <a:pPr indent="-336550" lvl="0" marL="457200" rtl="0" algn="l">
              <a:lnSpc>
                <a:spcPct val="150000"/>
              </a:lnSpc>
              <a:spcBef>
                <a:spcPts val="640"/>
              </a:spcBef>
              <a:spcAft>
                <a:spcPts val="0"/>
              </a:spcAft>
              <a:buClr>
                <a:schemeClr val="dk1"/>
              </a:buClr>
              <a:buSzPts val="1700"/>
              <a:buFont typeface="Twentieth Century"/>
              <a:buChar char="•"/>
            </a:pPr>
            <a:r>
              <a:rPr lang="en" sz="1700">
                <a:solidFill>
                  <a:schemeClr val="dk1"/>
                </a:solidFill>
                <a:latin typeface="Twentieth Century"/>
                <a:ea typeface="Twentieth Century"/>
                <a:cs typeface="Twentieth Century"/>
                <a:sym typeface="Twentieth Century"/>
              </a:rPr>
              <a:t>Gracefully accept constructive criticism</a:t>
            </a:r>
            <a:endParaRPr sz="1700">
              <a:solidFill>
                <a:schemeClr val="dk1"/>
              </a:solidFill>
              <a:latin typeface="Twentieth Century"/>
              <a:ea typeface="Twentieth Century"/>
              <a:cs typeface="Twentieth Century"/>
              <a:sym typeface="Twentieth Century"/>
            </a:endParaRPr>
          </a:p>
          <a:p>
            <a:pPr indent="-336550" lvl="0" marL="457200" rtl="0" algn="l">
              <a:lnSpc>
                <a:spcPct val="150000"/>
              </a:lnSpc>
              <a:spcBef>
                <a:spcPts val="640"/>
              </a:spcBef>
              <a:spcAft>
                <a:spcPts val="0"/>
              </a:spcAft>
              <a:buClr>
                <a:schemeClr val="dk1"/>
              </a:buClr>
              <a:buSzPts val="1700"/>
              <a:buFont typeface="Twentieth Century"/>
              <a:buChar char="•"/>
            </a:pPr>
            <a:r>
              <a:rPr lang="en" sz="1700">
                <a:solidFill>
                  <a:schemeClr val="dk1"/>
                </a:solidFill>
                <a:latin typeface="Twentieth Century"/>
                <a:ea typeface="Twentieth Century"/>
                <a:cs typeface="Twentieth Century"/>
                <a:sym typeface="Twentieth Century"/>
              </a:rPr>
              <a:t>Focus on what is best for the community</a:t>
            </a:r>
            <a:endParaRPr sz="1700">
              <a:solidFill>
                <a:schemeClr val="dk1"/>
              </a:solidFill>
              <a:latin typeface="Twentieth Century"/>
              <a:ea typeface="Twentieth Century"/>
              <a:cs typeface="Twentieth Century"/>
              <a:sym typeface="Twentieth Century"/>
            </a:endParaRPr>
          </a:p>
          <a:p>
            <a:pPr indent="-336550" lvl="0" marL="457200" rtl="0" algn="l">
              <a:lnSpc>
                <a:spcPct val="150000"/>
              </a:lnSpc>
              <a:spcBef>
                <a:spcPts val="640"/>
              </a:spcBef>
              <a:spcAft>
                <a:spcPts val="0"/>
              </a:spcAft>
              <a:buClr>
                <a:schemeClr val="dk1"/>
              </a:buClr>
              <a:buSzPts val="1700"/>
              <a:buFont typeface="Twentieth Century"/>
              <a:buChar char="•"/>
            </a:pPr>
            <a:r>
              <a:rPr lang="en" sz="1700">
                <a:solidFill>
                  <a:schemeClr val="dk1"/>
                </a:solidFill>
                <a:latin typeface="Twentieth Century"/>
                <a:ea typeface="Twentieth Century"/>
                <a:cs typeface="Twentieth Century"/>
                <a:sym typeface="Twentieth Century"/>
              </a:rPr>
              <a:t>Show courtesy and respect towards other community members</a:t>
            </a:r>
            <a:br>
              <a:rPr lang="en" sz="1700">
                <a:solidFill>
                  <a:schemeClr val="dk1"/>
                </a:solidFill>
                <a:latin typeface="Twentieth Century"/>
                <a:ea typeface="Twentieth Century"/>
                <a:cs typeface="Twentieth Century"/>
                <a:sym typeface="Twentieth Century"/>
              </a:rPr>
            </a:br>
            <a:endParaRPr sz="1700">
              <a:solidFill>
                <a:schemeClr val="dk1"/>
              </a:solidFill>
              <a:latin typeface="Twentieth Century"/>
              <a:ea typeface="Twentieth Century"/>
              <a:cs typeface="Twentieth Century"/>
              <a:sym typeface="Twentieth Century"/>
            </a:endParaRPr>
          </a:p>
          <a:p>
            <a:pPr indent="0" lvl="0" marL="0" rtl="0" algn="l">
              <a:lnSpc>
                <a:spcPct val="150000"/>
              </a:lnSpc>
              <a:spcBef>
                <a:spcPts val="640"/>
              </a:spcBef>
              <a:spcAft>
                <a:spcPts val="0"/>
              </a:spcAft>
              <a:buSzPts val="1800"/>
              <a:buNone/>
            </a:pPr>
            <a:r>
              <a:rPr i="1" lang="en" sz="1700">
                <a:solidFill>
                  <a:schemeClr val="dk1"/>
                </a:solidFill>
                <a:latin typeface="Twentieth Century"/>
                <a:ea typeface="Twentieth Century"/>
                <a:cs typeface="Twentieth Century"/>
                <a:sym typeface="Twentieth Century"/>
              </a:rPr>
              <a:t>Contact any Helper or Instructor for assistance</a:t>
            </a:r>
            <a:endParaRPr i="1" sz="17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1163250" y="994900"/>
            <a:ext cx="6817500" cy="2911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100">
                <a:solidFill>
                  <a:schemeClr val="lt1"/>
                </a:solidFill>
              </a:rPr>
              <a:t>Day 1</a:t>
            </a:r>
            <a:endParaRPr b="1" sz="4100">
              <a:solidFill>
                <a:schemeClr val="lt1"/>
              </a:solidFill>
            </a:endParaRPr>
          </a:p>
          <a:p>
            <a:pPr indent="0" lvl="0" marL="0" rtl="0" algn="ctr">
              <a:lnSpc>
                <a:spcPct val="100000"/>
              </a:lnSpc>
              <a:spcBef>
                <a:spcPts val="0"/>
              </a:spcBef>
              <a:spcAft>
                <a:spcPts val="0"/>
              </a:spcAft>
              <a:buSzPts val="3600"/>
              <a:buNone/>
            </a:pPr>
            <a:r>
              <a:t/>
            </a:r>
            <a:endParaRPr b="1" sz="4100">
              <a:solidFill>
                <a:schemeClr val="lt1"/>
              </a:solidFill>
            </a:endParaRPr>
          </a:p>
          <a:p>
            <a:pPr indent="0" lvl="0" marL="0" rtl="0" algn="ctr">
              <a:lnSpc>
                <a:spcPct val="100000"/>
              </a:lnSpc>
              <a:spcBef>
                <a:spcPts val="0"/>
              </a:spcBef>
              <a:spcAft>
                <a:spcPts val="0"/>
              </a:spcAft>
              <a:buSzPts val="3600"/>
              <a:buNone/>
            </a:pPr>
            <a:r>
              <a:rPr b="1" lang="en" sz="4100">
                <a:solidFill>
                  <a:schemeClr val="lt1"/>
                </a:solidFill>
              </a:rPr>
              <a:t>Intro to Python</a:t>
            </a:r>
            <a:endParaRPr b="1" sz="41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nvSpPr>
        <p:spPr>
          <a:xfrm>
            <a:off x="382350" y="1052775"/>
            <a:ext cx="8370300" cy="3843000"/>
          </a:xfrm>
          <a:prstGeom prst="rect">
            <a:avLst/>
          </a:prstGeom>
          <a:solidFill>
            <a:srgbClr val="FFFFFF"/>
          </a:solidFill>
          <a:ln cap="flat" cmpd="sng" w="9525">
            <a:solidFill>
              <a:srgbClr val="7F7F7F"/>
            </a:solidFill>
            <a:prstDash val="solid"/>
            <a:round/>
            <a:headEnd len="sm" w="sm" type="none"/>
            <a:tailEnd len="sm" w="sm" type="none"/>
          </a:ln>
          <a:effectLst>
            <a:outerShdw blurRad="101600" rotWithShape="0" algn="tl" dir="2700000" dist="50800">
              <a:srgbClr val="000000">
                <a:alpha val="66670"/>
              </a:srgbClr>
            </a:outerShdw>
          </a:effectLst>
        </p:spPr>
        <p:txBody>
          <a:bodyPr anchorCtr="0" anchor="t" bIns="34275" lIns="205725" spcFirstLastPara="1" rIns="68575" wrap="square" tIns="68575">
            <a:noAutofit/>
          </a:bodyPr>
          <a:lstStyle/>
          <a:p>
            <a:pPr indent="-260350" lvl="0" marL="342900" marR="0" rtl="0" algn="l">
              <a:lnSpc>
                <a:spcPct val="200000"/>
              </a:lnSpc>
              <a:spcBef>
                <a:spcPts val="2800"/>
              </a:spcBef>
              <a:spcAft>
                <a:spcPts val="0"/>
              </a:spcAft>
              <a:buClr>
                <a:schemeClr val="dk1"/>
              </a:buClr>
              <a:buSzPts val="1400"/>
              <a:buFont typeface="Twentieth Century"/>
              <a:buChar char="➔"/>
            </a:pPr>
            <a:r>
              <a:rPr lang="en" sz="1500">
                <a:solidFill>
                  <a:schemeClr val="dk1"/>
                </a:solidFill>
                <a:latin typeface="Twentieth Century"/>
                <a:ea typeface="Twentieth Century"/>
                <a:cs typeface="Twentieth Century"/>
                <a:sym typeface="Twentieth Century"/>
              </a:rPr>
              <a:t>Introduce the fundamental knowledge required to help you get started using Python</a:t>
            </a:r>
            <a:endParaRPr sz="1500">
              <a:solidFill>
                <a:schemeClr val="dk1"/>
              </a:solidFill>
              <a:latin typeface="Twentieth Century"/>
              <a:ea typeface="Twentieth Century"/>
              <a:cs typeface="Twentieth Century"/>
              <a:sym typeface="Twentieth Century"/>
            </a:endParaRPr>
          </a:p>
          <a:p>
            <a:pPr indent="-260350" lvl="0" marL="342900" rtl="0" algn="l">
              <a:lnSpc>
                <a:spcPct val="200000"/>
              </a:lnSpc>
              <a:spcBef>
                <a:spcPts val="2800"/>
              </a:spcBef>
              <a:spcAft>
                <a:spcPts val="0"/>
              </a:spcAft>
              <a:buClr>
                <a:schemeClr val="dk1"/>
              </a:buClr>
              <a:buSzPts val="1400"/>
              <a:buFont typeface="Twentieth Century"/>
              <a:buChar char="➔"/>
            </a:pPr>
            <a:r>
              <a:rPr lang="en" sz="1500">
                <a:solidFill>
                  <a:schemeClr val="dk1"/>
                </a:solidFill>
                <a:latin typeface="Twentieth Century"/>
                <a:ea typeface="Twentieth Century"/>
                <a:cs typeface="Twentieth Century"/>
                <a:sym typeface="Twentieth Century"/>
              </a:rPr>
              <a:t>Provide information about related resources you can use to learn more about Python moving forward</a:t>
            </a:r>
            <a:endParaRPr sz="1500">
              <a:solidFill>
                <a:schemeClr val="dk1"/>
              </a:solidFill>
              <a:latin typeface="Twentieth Century"/>
              <a:ea typeface="Twentieth Century"/>
              <a:cs typeface="Twentieth Century"/>
              <a:sym typeface="Twentieth Century"/>
            </a:endParaRPr>
          </a:p>
          <a:p>
            <a:pPr indent="-260350" lvl="0" marL="342900" rtl="0" algn="l">
              <a:lnSpc>
                <a:spcPct val="200000"/>
              </a:lnSpc>
              <a:spcBef>
                <a:spcPts val="2800"/>
              </a:spcBef>
              <a:spcAft>
                <a:spcPts val="0"/>
              </a:spcAft>
              <a:buClr>
                <a:schemeClr val="dk1"/>
              </a:buClr>
              <a:buSzPts val="1400"/>
              <a:buFont typeface="Twentieth Century"/>
              <a:buChar char="➔"/>
            </a:pPr>
            <a:r>
              <a:rPr lang="en" sz="1500">
                <a:solidFill>
                  <a:schemeClr val="dk1"/>
                </a:solidFill>
                <a:latin typeface="Twentieth Century"/>
                <a:ea typeface="Twentieth Century"/>
                <a:cs typeface="Twentieth Century"/>
                <a:sym typeface="Twentieth Century"/>
              </a:rPr>
              <a:t>Showcase the benefits of using Python for reproducible research</a:t>
            </a:r>
            <a:endParaRPr sz="1500">
              <a:solidFill>
                <a:schemeClr val="dk1"/>
              </a:solidFill>
              <a:latin typeface="Twentieth Century"/>
              <a:ea typeface="Twentieth Century"/>
              <a:cs typeface="Twentieth Century"/>
              <a:sym typeface="Twentieth Century"/>
            </a:endParaRPr>
          </a:p>
          <a:p>
            <a:pPr indent="0" lvl="0" marL="457200" rtl="0" algn="l">
              <a:lnSpc>
                <a:spcPct val="100000"/>
              </a:lnSpc>
              <a:spcBef>
                <a:spcPts val="2800"/>
              </a:spcBef>
              <a:spcAft>
                <a:spcPts val="0"/>
              </a:spcAft>
              <a:buNone/>
            </a:pPr>
            <a:r>
              <a:t/>
            </a:r>
            <a:endParaRPr sz="100">
              <a:solidFill>
                <a:schemeClr val="dk1"/>
              </a:solidFill>
              <a:latin typeface="Twentieth Century"/>
              <a:ea typeface="Twentieth Century"/>
              <a:cs typeface="Twentieth Century"/>
              <a:sym typeface="Twentieth Century"/>
            </a:endParaRPr>
          </a:p>
          <a:p>
            <a:pPr indent="-260350" lvl="0" marL="342900" rtl="0" algn="l">
              <a:lnSpc>
                <a:spcPct val="200000"/>
              </a:lnSpc>
              <a:spcBef>
                <a:spcPts val="0"/>
              </a:spcBef>
              <a:spcAft>
                <a:spcPts val="0"/>
              </a:spcAft>
              <a:buClr>
                <a:schemeClr val="dk1"/>
              </a:buClr>
              <a:buSzPts val="1400"/>
              <a:buFont typeface="Twentieth Century"/>
              <a:buChar char="➔"/>
            </a:pPr>
            <a:r>
              <a:rPr lang="en" sz="1500">
                <a:solidFill>
                  <a:schemeClr val="dk1"/>
                </a:solidFill>
                <a:latin typeface="Twentieth Century"/>
                <a:ea typeface="Twentieth Century"/>
                <a:cs typeface="Twentieth Century"/>
                <a:sym typeface="Twentieth Century"/>
              </a:rPr>
              <a:t>Learn how to use Python without installing any software - this workshop will use </a:t>
            </a:r>
            <a:r>
              <a:rPr lang="en" sz="1500" u="sng">
                <a:solidFill>
                  <a:schemeClr val="dk1"/>
                </a:solidFill>
                <a:latin typeface="Twentieth Century"/>
                <a:ea typeface="Twentieth Century"/>
                <a:cs typeface="Twentieth Century"/>
                <a:sym typeface="Twentieth Century"/>
                <a:hlinkClick r:id="rId3">
                  <a:extLst>
                    <a:ext uri="{A12FA001-AC4F-418D-AE19-62706E023703}">
                      <ahyp:hlinkClr val="tx"/>
                    </a:ext>
                  </a:extLst>
                </a:hlinkClick>
              </a:rPr>
              <a:t>Google Colab</a:t>
            </a:r>
            <a:endParaRPr sz="1500">
              <a:solidFill>
                <a:schemeClr val="dk1"/>
              </a:solidFill>
              <a:latin typeface="Twentieth Century"/>
              <a:ea typeface="Twentieth Century"/>
              <a:cs typeface="Twentieth Century"/>
              <a:sym typeface="Twentieth Century"/>
            </a:endParaRPr>
          </a:p>
          <a:p>
            <a:pPr indent="-323850" lvl="1" marL="914400" rtl="0" algn="l">
              <a:lnSpc>
                <a:spcPct val="200000"/>
              </a:lnSpc>
              <a:spcBef>
                <a:spcPts val="0"/>
              </a:spcBef>
              <a:spcAft>
                <a:spcPts val="0"/>
              </a:spcAft>
              <a:buClr>
                <a:schemeClr val="dk1"/>
              </a:buClr>
              <a:buSzPts val="1500"/>
              <a:buFont typeface="Twentieth Century"/>
              <a:buChar char="◆"/>
            </a:pPr>
            <a:r>
              <a:rPr lang="en" sz="1500">
                <a:solidFill>
                  <a:schemeClr val="dk1"/>
                </a:solidFill>
                <a:latin typeface="Twentieth Century"/>
                <a:ea typeface="Twentieth Century"/>
                <a:cs typeface="Twentieth Century"/>
                <a:sym typeface="Twentieth Century"/>
              </a:rPr>
              <a:t>We will focus on using a local Python installation during tomorrow’s session</a:t>
            </a:r>
            <a:endParaRPr sz="1500">
              <a:solidFill>
                <a:schemeClr val="dk1"/>
              </a:solidFill>
              <a:latin typeface="Twentieth Century"/>
              <a:ea typeface="Twentieth Century"/>
              <a:cs typeface="Twentieth Century"/>
              <a:sym typeface="Twentieth Century"/>
            </a:endParaRPr>
          </a:p>
        </p:txBody>
      </p:sp>
      <p:sp>
        <p:nvSpPr>
          <p:cNvPr id="201" name="Google Shape;201;p36"/>
          <p:cNvSpPr txBox="1"/>
          <p:nvPr>
            <p:ph type="title"/>
          </p:nvPr>
        </p:nvSpPr>
        <p:spPr>
          <a:xfrm>
            <a:off x="-390906" y="260603"/>
            <a:ext cx="9916800" cy="603600"/>
          </a:xfrm>
          <a:prstGeom prst="rect">
            <a:avLst/>
          </a:prstGeom>
          <a:solidFill>
            <a:srgbClr val="B45F0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685800" rtl="0" algn="l">
              <a:lnSpc>
                <a:spcPct val="90000"/>
              </a:lnSpc>
              <a:spcBef>
                <a:spcPts val="0"/>
              </a:spcBef>
              <a:spcAft>
                <a:spcPts val="0"/>
              </a:spcAft>
              <a:buClr>
                <a:schemeClr val="dk1"/>
              </a:buClr>
              <a:buSzPts val="3000"/>
              <a:buFont typeface="Rockwell"/>
              <a:buNone/>
            </a:pPr>
            <a:r>
              <a:rPr b="1" lang="en" sz="2500">
                <a:solidFill>
                  <a:schemeClr val="lt1"/>
                </a:solidFill>
                <a:latin typeface="Twentieth Century"/>
                <a:ea typeface="Twentieth Century"/>
                <a:cs typeface="Twentieth Century"/>
                <a:sym typeface="Twentieth Century"/>
              </a:rPr>
              <a:t>Goals for the Intro to Python Section of the Workshop</a:t>
            </a:r>
            <a:endParaRPr b="1" sz="2500">
              <a:solidFill>
                <a:schemeClr val="lt1"/>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